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28.gif" ContentType="image/gif"/>
  <Override PartName="/ppt/media/image26.png" ContentType="image/png"/>
  <Override PartName="/ppt/media/image24.png" ContentType="image/png"/>
  <Override PartName="/ppt/media/image11.jpeg" ContentType="image/jpe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jpeg" ContentType="image/jpeg"/>
  <Override PartName="/ppt/media/image14.png" ContentType="image/png"/>
  <Override PartName="/ppt/media/image27.gif" ContentType="image/gif"/>
  <Override PartName="/ppt/media/image1.jpeg" ContentType="image/jpeg"/>
  <Override PartName="/ppt/media/image10.png" ContentType="image/png"/>
  <Override PartName="/ppt/media/image2.jpeg" ContentType="image/jpeg"/>
  <Override PartName="/ppt/media/image20.png" ContentType="image/png"/>
  <Override PartName="/ppt/media/image15.png" ContentType="image/png"/>
  <Override PartName="/ppt/media/image3.jpeg" ContentType="image/jpeg"/>
  <Override PartName="/ppt/media/image25.png" ContentType="image/png"/>
  <Override PartName="/ppt/media/image4.jpeg" ContentType="image/jpeg"/>
  <Override PartName="/ppt/media/image40.png" ContentType="image/png"/>
  <Override PartName="/ppt/media/image32.png" ContentType="image/png"/>
  <Override PartName="/ppt/media/image35.png" ContentType="image/png"/>
  <Override PartName="/ppt/media/image36.png" ContentType="image/png"/>
  <Override PartName="/ppt/media/image42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43.png" ContentType="image/png"/>
  <Override PartName="/ppt/media/image47.jpeg" ContentType="image/jpeg"/>
  <Override PartName="/ppt/media/image41.png" ContentType="image/png"/>
  <Override PartName="/ppt/media/image48.jpeg" ContentType="image/jpeg"/>
  <Override PartName="/ppt/media/image37.png" ContentType="image/png"/>
  <Override PartName="/ppt/media/image49.png" ContentType="image/png"/>
  <Override PartName="/ppt/media/image31.png" ContentType="image/png"/>
  <Override PartName="/ppt/media/image39.png" ContentType="image/png"/>
  <Override PartName="/ppt/media/image9.png" ContentType="image/png"/>
  <Override PartName="/ppt/media/image29.gif" ContentType="image/gif"/>
  <Override PartName="/ppt/media/image44.png" ContentType="image/png"/>
  <Override PartName="/ppt/media/image13.jpeg" ContentType="image/jpeg"/>
  <Override PartName="/ppt/media/image30.gif" ContentType="image/gif"/>
  <Override PartName="/ppt/media/image23.png" ContentType="image/png"/>
  <Override PartName="/ppt/media/image38.png" ContentType="image/png"/>
  <Override PartName="/ppt/media/image8.jpeg" ContentType="image/jpeg"/>
  <Override PartName="/ppt/media/image34.png" ContentType="image/png"/>
  <Override PartName="/ppt/media/image12.jpeg" ContentType="image/jpeg"/>
  <Override PartName="/ppt/media/image5.jpeg" ContentType="image/jpeg"/>
  <Override PartName="/ppt/media/image50.png" ContentType="image/png"/>
  <Override PartName="/ppt/media/image7.jpeg" ContentType="image/jpeg"/>
  <Override PartName="/ppt/media/image6.jpeg" ContentType="image/jpeg"/>
  <Override PartName="/ppt/media/image18.png" ContentType="image/png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91680" y="313560"/>
            <a:ext cx="8360280" cy="4515480"/>
          </a:xfrm>
          <a:prstGeom prst="rect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5" name="Group 2"/>
          <p:cNvGrpSpPr/>
          <p:nvPr/>
        </p:nvGrpSpPr>
        <p:grpSpPr>
          <a:xfrm>
            <a:off x="0" y="101160"/>
            <a:ext cx="2610000" cy="335520"/>
            <a:chOff x="0" y="101160"/>
            <a:chExt cx="2610000" cy="335520"/>
          </a:xfrm>
        </p:grpSpPr>
        <p:sp>
          <p:nvSpPr>
            <p:cNvPr id="386" name="CustomShape 3"/>
            <p:cNvSpPr/>
            <p:nvPr/>
          </p:nvSpPr>
          <p:spPr>
            <a:xfrm>
              <a:off x="0" y="10116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4"/>
            <p:cNvSpPr/>
            <p:nvPr/>
          </p:nvSpPr>
          <p:spPr>
            <a:xfrm>
              <a:off x="2482560" y="30924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8" name="Group 5"/>
          <p:cNvGrpSpPr/>
          <p:nvPr/>
        </p:nvGrpSpPr>
        <p:grpSpPr>
          <a:xfrm>
            <a:off x="6531840" y="4719240"/>
            <a:ext cx="2610000" cy="335520"/>
            <a:chOff x="6531840" y="4719240"/>
            <a:chExt cx="2610000" cy="335520"/>
          </a:xfrm>
        </p:grpSpPr>
        <p:sp>
          <p:nvSpPr>
            <p:cNvPr id="389" name="CustomShape 6"/>
            <p:cNvSpPr/>
            <p:nvPr/>
          </p:nvSpPr>
          <p:spPr>
            <a:xfrm flipH="1">
              <a:off x="6660000" y="471924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7"/>
            <p:cNvSpPr/>
            <p:nvPr/>
          </p:nvSpPr>
          <p:spPr>
            <a:xfrm flipH="1">
              <a:off x="6531840" y="492732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533520" y="-1467000"/>
            <a:ext cx="8076600" cy="8076600"/>
          </a:xfrm>
          <a:prstGeom prst="ellipse">
            <a:avLst/>
          </a:prstGeom>
          <a:gradFill rotWithShape="0"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0" name="Group 2"/>
          <p:cNvGrpSpPr/>
          <p:nvPr/>
        </p:nvGrpSpPr>
        <p:grpSpPr>
          <a:xfrm>
            <a:off x="7652520" y="4829760"/>
            <a:ext cx="1163160" cy="63360"/>
            <a:chOff x="7652520" y="4829760"/>
            <a:chExt cx="1163160" cy="63360"/>
          </a:xfrm>
        </p:grpSpPr>
        <p:sp>
          <p:nvSpPr>
            <p:cNvPr id="431" name="CustomShape 3"/>
            <p:cNvSpPr/>
            <p:nvPr/>
          </p:nvSpPr>
          <p:spPr>
            <a:xfrm>
              <a:off x="7652520" y="482976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4"/>
            <p:cNvSpPr/>
            <p:nvPr/>
          </p:nvSpPr>
          <p:spPr>
            <a:xfrm>
              <a:off x="7872480" y="482976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5"/>
            <p:cNvSpPr/>
            <p:nvPr/>
          </p:nvSpPr>
          <p:spPr>
            <a:xfrm>
              <a:off x="8092440" y="482976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6"/>
            <p:cNvSpPr/>
            <p:nvPr/>
          </p:nvSpPr>
          <p:spPr>
            <a:xfrm>
              <a:off x="8312400" y="482976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7"/>
            <p:cNvSpPr/>
            <p:nvPr/>
          </p:nvSpPr>
          <p:spPr>
            <a:xfrm>
              <a:off x="8532360" y="482976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8"/>
            <p:cNvSpPr/>
            <p:nvPr/>
          </p:nvSpPr>
          <p:spPr>
            <a:xfrm>
              <a:off x="8752320" y="482976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37" name="Google Shape;248;p30" descr=""/>
          <p:cNvPicPr/>
          <p:nvPr/>
        </p:nvPicPr>
        <p:blipFill>
          <a:blip r:embed="rId3"/>
          <a:stretch/>
        </p:blipFill>
        <p:spPr>
          <a:xfrm>
            <a:off x="89280" y="0"/>
            <a:ext cx="2441160" cy="1478880"/>
          </a:xfrm>
          <a:prstGeom prst="rect">
            <a:avLst/>
          </a:prstGeom>
          <a:ln>
            <a:noFill/>
          </a:ln>
        </p:spPr>
      </p:pic>
      <p:pic>
        <p:nvPicPr>
          <p:cNvPr id="438" name="Google Shape;249;p30" descr=""/>
          <p:cNvPicPr/>
          <p:nvPr/>
        </p:nvPicPr>
        <p:blipFill>
          <a:blip r:embed="rId4"/>
          <a:srcRect l="0" t="0" r="0" b="45767"/>
          <a:stretch/>
        </p:blipFill>
        <p:spPr>
          <a:xfrm>
            <a:off x="4417560" y="4340880"/>
            <a:ext cx="2441160" cy="801720"/>
          </a:xfrm>
          <a:prstGeom prst="rect">
            <a:avLst/>
          </a:prstGeom>
          <a:ln>
            <a:noFill/>
          </a:ln>
        </p:spPr>
      </p:pic>
      <p:grpSp>
        <p:nvGrpSpPr>
          <p:cNvPr id="439" name="Group 9"/>
          <p:cNvGrpSpPr/>
          <p:nvPr/>
        </p:nvGrpSpPr>
        <p:grpSpPr>
          <a:xfrm>
            <a:off x="7451280" y="466560"/>
            <a:ext cx="1153800" cy="429840"/>
            <a:chOff x="7451280" y="466560"/>
            <a:chExt cx="1153800" cy="429840"/>
          </a:xfrm>
        </p:grpSpPr>
        <p:sp>
          <p:nvSpPr>
            <p:cNvPr id="440" name="CustomShape 10"/>
            <p:cNvSpPr/>
            <p:nvPr/>
          </p:nvSpPr>
          <p:spPr>
            <a:xfrm>
              <a:off x="7451280" y="466560"/>
              <a:ext cx="497160" cy="42984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11"/>
            <p:cNvSpPr/>
            <p:nvPr/>
          </p:nvSpPr>
          <p:spPr>
            <a:xfrm>
              <a:off x="8107920" y="466560"/>
              <a:ext cx="497160" cy="42984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2" name="CustomShape 12"/>
          <p:cNvSpPr/>
          <p:nvPr/>
        </p:nvSpPr>
        <p:spPr>
          <a:xfrm>
            <a:off x="571320" y="4173480"/>
            <a:ext cx="497160" cy="42984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3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179;p19" descr=""/>
          <p:cNvPicPr/>
          <p:nvPr/>
        </p:nvPicPr>
        <p:blipFill>
          <a:blip r:embed="rId3"/>
          <a:stretch/>
        </p:blipFill>
        <p:spPr>
          <a:xfrm>
            <a:off x="109440" y="0"/>
            <a:ext cx="3129480" cy="1896120"/>
          </a:xfrm>
          <a:prstGeom prst="rect">
            <a:avLst/>
          </a:prstGeom>
          <a:ln>
            <a:noFill/>
          </a:ln>
        </p:spPr>
      </p:pic>
      <p:sp>
        <p:nvSpPr>
          <p:cNvPr id="482" name="CustomShape 1"/>
          <p:cNvSpPr/>
          <p:nvPr/>
        </p:nvSpPr>
        <p:spPr>
          <a:xfrm>
            <a:off x="6314040" y="122760"/>
            <a:ext cx="3129480" cy="3129480"/>
          </a:xfrm>
          <a:prstGeom prst="ellipse">
            <a:avLst/>
          </a:prstGeom>
          <a:gradFill rotWithShape="0"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 flipH="1" rot="10800000">
            <a:off x="-306360" y="3076920"/>
            <a:ext cx="2710800" cy="2710800"/>
          </a:xfrm>
          <a:prstGeom prst="ellipse">
            <a:avLst/>
          </a:prstGeom>
          <a:gradFill rotWithShape="0"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16206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14680" y="-3394440"/>
            <a:ext cx="4684320" cy="4684320"/>
          </a:xfrm>
          <a:prstGeom prst="ellipse">
            <a:avLst/>
          </a:prstGeom>
          <a:gradFill rotWithShape="0"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91680" y="313560"/>
            <a:ext cx="8360280" cy="4515480"/>
          </a:xfrm>
          <a:prstGeom prst="rect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9" name="Group 2"/>
          <p:cNvGrpSpPr/>
          <p:nvPr/>
        </p:nvGrpSpPr>
        <p:grpSpPr>
          <a:xfrm>
            <a:off x="0" y="101160"/>
            <a:ext cx="2610000" cy="335520"/>
            <a:chOff x="0" y="101160"/>
            <a:chExt cx="2610000" cy="335520"/>
          </a:xfrm>
        </p:grpSpPr>
        <p:sp>
          <p:nvSpPr>
            <p:cNvPr id="80" name="CustomShape 3"/>
            <p:cNvSpPr/>
            <p:nvPr/>
          </p:nvSpPr>
          <p:spPr>
            <a:xfrm>
              <a:off x="0" y="10116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4"/>
            <p:cNvSpPr/>
            <p:nvPr/>
          </p:nvSpPr>
          <p:spPr>
            <a:xfrm>
              <a:off x="2482560" y="30924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" name="Group 5"/>
          <p:cNvGrpSpPr/>
          <p:nvPr/>
        </p:nvGrpSpPr>
        <p:grpSpPr>
          <a:xfrm>
            <a:off x="6531840" y="4719240"/>
            <a:ext cx="2610000" cy="335520"/>
            <a:chOff x="6531840" y="4719240"/>
            <a:chExt cx="2610000" cy="335520"/>
          </a:xfrm>
        </p:grpSpPr>
        <p:sp>
          <p:nvSpPr>
            <p:cNvPr id="83" name="CustomShape 6"/>
            <p:cNvSpPr/>
            <p:nvPr/>
          </p:nvSpPr>
          <p:spPr>
            <a:xfrm flipH="1">
              <a:off x="6660000" y="471924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7"/>
            <p:cNvSpPr/>
            <p:nvPr/>
          </p:nvSpPr>
          <p:spPr>
            <a:xfrm flipH="1">
              <a:off x="6531840" y="492732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91680" y="313560"/>
            <a:ext cx="8360280" cy="4515480"/>
          </a:xfrm>
          <a:prstGeom prst="rect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4" name="Group 2"/>
          <p:cNvGrpSpPr/>
          <p:nvPr/>
        </p:nvGrpSpPr>
        <p:grpSpPr>
          <a:xfrm>
            <a:off x="0" y="101160"/>
            <a:ext cx="2610000" cy="335520"/>
            <a:chOff x="0" y="101160"/>
            <a:chExt cx="2610000" cy="335520"/>
          </a:xfrm>
        </p:grpSpPr>
        <p:sp>
          <p:nvSpPr>
            <p:cNvPr id="125" name="CustomShape 3"/>
            <p:cNvSpPr/>
            <p:nvPr/>
          </p:nvSpPr>
          <p:spPr>
            <a:xfrm>
              <a:off x="0" y="10116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4"/>
            <p:cNvSpPr/>
            <p:nvPr/>
          </p:nvSpPr>
          <p:spPr>
            <a:xfrm>
              <a:off x="2482560" y="30924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" name="Group 5"/>
          <p:cNvGrpSpPr/>
          <p:nvPr/>
        </p:nvGrpSpPr>
        <p:grpSpPr>
          <a:xfrm>
            <a:off x="6531840" y="4719240"/>
            <a:ext cx="2610000" cy="335520"/>
            <a:chOff x="6531840" y="4719240"/>
            <a:chExt cx="2610000" cy="335520"/>
          </a:xfrm>
        </p:grpSpPr>
        <p:sp>
          <p:nvSpPr>
            <p:cNvPr id="128" name="CustomShape 6"/>
            <p:cNvSpPr/>
            <p:nvPr/>
          </p:nvSpPr>
          <p:spPr>
            <a:xfrm flipH="1">
              <a:off x="6660000" y="471924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7"/>
            <p:cNvSpPr/>
            <p:nvPr/>
          </p:nvSpPr>
          <p:spPr>
            <a:xfrm flipH="1">
              <a:off x="6531840" y="492732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91680" y="313560"/>
            <a:ext cx="8360280" cy="4515480"/>
          </a:xfrm>
          <a:prstGeom prst="rect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9" name="Group 2"/>
          <p:cNvGrpSpPr/>
          <p:nvPr/>
        </p:nvGrpSpPr>
        <p:grpSpPr>
          <a:xfrm>
            <a:off x="0" y="101160"/>
            <a:ext cx="2610000" cy="335520"/>
            <a:chOff x="0" y="101160"/>
            <a:chExt cx="2610000" cy="335520"/>
          </a:xfrm>
        </p:grpSpPr>
        <p:sp>
          <p:nvSpPr>
            <p:cNvPr id="170" name="CustomShape 3"/>
            <p:cNvSpPr/>
            <p:nvPr/>
          </p:nvSpPr>
          <p:spPr>
            <a:xfrm>
              <a:off x="0" y="10116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4"/>
            <p:cNvSpPr/>
            <p:nvPr/>
          </p:nvSpPr>
          <p:spPr>
            <a:xfrm>
              <a:off x="2482560" y="30924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" name="Group 5"/>
          <p:cNvGrpSpPr/>
          <p:nvPr/>
        </p:nvGrpSpPr>
        <p:grpSpPr>
          <a:xfrm>
            <a:off x="6531840" y="4719240"/>
            <a:ext cx="2610000" cy="335520"/>
            <a:chOff x="6531840" y="4719240"/>
            <a:chExt cx="2610000" cy="335520"/>
          </a:xfrm>
        </p:grpSpPr>
        <p:sp>
          <p:nvSpPr>
            <p:cNvPr id="173" name="CustomShape 6"/>
            <p:cNvSpPr/>
            <p:nvPr/>
          </p:nvSpPr>
          <p:spPr>
            <a:xfrm flipH="1">
              <a:off x="6660000" y="471924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7"/>
            <p:cNvSpPr/>
            <p:nvPr/>
          </p:nvSpPr>
          <p:spPr>
            <a:xfrm flipH="1">
              <a:off x="6531840" y="492732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91680" y="313560"/>
            <a:ext cx="8360280" cy="4515480"/>
          </a:xfrm>
          <a:prstGeom prst="rect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4" name="Group 2"/>
          <p:cNvGrpSpPr/>
          <p:nvPr/>
        </p:nvGrpSpPr>
        <p:grpSpPr>
          <a:xfrm>
            <a:off x="0" y="101160"/>
            <a:ext cx="2610000" cy="335520"/>
            <a:chOff x="0" y="101160"/>
            <a:chExt cx="2610000" cy="335520"/>
          </a:xfrm>
        </p:grpSpPr>
        <p:sp>
          <p:nvSpPr>
            <p:cNvPr id="215" name="CustomShape 3"/>
            <p:cNvSpPr/>
            <p:nvPr/>
          </p:nvSpPr>
          <p:spPr>
            <a:xfrm>
              <a:off x="0" y="10116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4"/>
            <p:cNvSpPr/>
            <p:nvPr/>
          </p:nvSpPr>
          <p:spPr>
            <a:xfrm>
              <a:off x="2482560" y="30924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7" name="Group 5"/>
          <p:cNvGrpSpPr/>
          <p:nvPr/>
        </p:nvGrpSpPr>
        <p:grpSpPr>
          <a:xfrm>
            <a:off x="6531840" y="4719240"/>
            <a:ext cx="2610000" cy="335520"/>
            <a:chOff x="6531840" y="4719240"/>
            <a:chExt cx="2610000" cy="335520"/>
          </a:xfrm>
        </p:grpSpPr>
        <p:sp>
          <p:nvSpPr>
            <p:cNvPr id="218" name="CustomShape 6"/>
            <p:cNvSpPr/>
            <p:nvPr/>
          </p:nvSpPr>
          <p:spPr>
            <a:xfrm flipH="1">
              <a:off x="6660000" y="471924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7"/>
            <p:cNvSpPr/>
            <p:nvPr/>
          </p:nvSpPr>
          <p:spPr>
            <a:xfrm flipH="1">
              <a:off x="6531840" y="492732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0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91680" y="313560"/>
            <a:ext cx="8360280" cy="4515480"/>
          </a:xfrm>
          <a:prstGeom prst="rect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9" name="Group 2"/>
          <p:cNvGrpSpPr/>
          <p:nvPr/>
        </p:nvGrpSpPr>
        <p:grpSpPr>
          <a:xfrm>
            <a:off x="0" y="101160"/>
            <a:ext cx="2610000" cy="335520"/>
            <a:chOff x="0" y="101160"/>
            <a:chExt cx="2610000" cy="335520"/>
          </a:xfrm>
        </p:grpSpPr>
        <p:sp>
          <p:nvSpPr>
            <p:cNvPr id="260" name="CustomShape 3"/>
            <p:cNvSpPr/>
            <p:nvPr/>
          </p:nvSpPr>
          <p:spPr>
            <a:xfrm>
              <a:off x="0" y="10116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4"/>
            <p:cNvSpPr/>
            <p:nvPr/>
          </p:nvSpPr>
          <p:spPr>
            <a:xfrm>
              <a:off x="2482560" y="30924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2" name="Group 5"/>
          <p:cNvGrpSpPr/>
          <p:nvPr/>
        </p:nvGrpSpPr>
        <p:grpSpPr>
          <a:xfrm>
            <a:off x="6531840" y="4719240"/>
            <a:ext cx="2610000" cy="335520"/>
            <a:chOff x="6531840" y="4719240"/>
            <a:chExt cx="2610000" cy="335520"/>
          </a:xfrm>
        </p:grpSpPr>
        <p:sp>
          <p:nvSpPr>
            <p:cNvPr id="263" name="CustomShape 6"/>
            <p:cNvSpPr/>
            <p:nvPr/>
          </p:nvSpPr>
          <p:spPr>
            <a:xfrm flipH="1">
              <a:off x="6660000" y="4719240"/>
              <a:ext cx="2481840" cy="27144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7"/>
            <p:cNvSpPr/>
            <p:nvPr/>
          </p:nvSpPr>
          <p:spPr>
            <a:xfrm flipH="1">
              <a:off x="6531840" y="4927320"/>
              <a:ext cx="127440" cy="12744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5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290;p34" descr=""/>
          <p:cNvPicPr/>
          <p:nvPr/>
        </p:nvPicPr>
        <p:blipFill>
          <a:blip r:embed="rId3"/>
          <a:stretch/>
        </p:blipFill>
        <p:spPr>
          <a:xfrm>
            <a:off x="89280" y="-547560"/>
            <a:ext cx="3234960" cy="1959840"/>
          </a:xfrm>
          <a:prstGeom prst="rect">
            <a:avLst/>
          </a:prstGeom>
          <a:ln>
            <a:noFill/>
          </a:ln>
        </p:spPr>
      </p:pic>
      <p:sp>
        <p:nvSpPr>
          <p:cNvPr id="304" name="CustomShape 1"/>
          <p:cNvSpPr/>
          <p:nvPr/>
        </p:nvSpPr>
        <p:spPr>
          <a:xfrm>
            <a:off x="-261000" y="1123920"/>
            <a:ext cx="4704480" cy="4704480"/>
          </a:xfrm>
          <a:prstGeom prst="ellipse">
            <a:avLst/>
          </a:prstGeom>
          <a:gradFill rotWithShape="0"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"/>
          <p:cNvSpPr/>
          <p:nvPr/>
        </p:nvSpPr>
        <p:spPr>
          <a:xfrm>
            <a:off x="4699800" y="1123920"/>
            <a:ext cx="4704480" cy="4704480"/>
          </a:xfrm>
          <a:prstGeom prst="ellipse">
            <a:avLst/>
          </a:prstGeom>
          <a:gradFill rotWithShape="0"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6" name="Google Shape;293;p34" descr=""/>
          <p:cNvPicPr/>
          <p:nvPr/>
        </p:nvPicPr>
        <p:blipFill>
          <a:blip r:embed="rId4"/>
          <a:srcRect l="0" t="0" r="0" b="50204"/>
          <a:stretch/>
        </p:blipFill>
        <p:spPr>
          <a:xfrm>
            <a:off x="5936760" y="4167360"/>
            <a:ext cx="3234960" cy="975600"/>
          </a:xfrm>
          <a:prstGeom prst="rect">
            <a:avLst/>
          </a:prstGeom>
          <a:ln>
            <a:noFill/>
          </a:ln>
        </p:spPr>
      </p:pic>
      <p:sp>
        <p:nvSpPr>
          <p:cNvPr id="307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 flipH="1" rot="10800000">
            <a:off x="6429960" y="2058120"/>
            <a:ext cx="3450240" cy="3450240"/>
          </a:xfrm>
          <a:prstGeom prst="ellipse">
            <a:avLst/>
          </a:prstGeom>
          <a:gradFill rotWithShape="0"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16206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点击鼠标编辑标题文字格式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第二个大纲级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9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ruhyadi/YOLO3D" TargetMode="Externa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0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0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9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2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image" Target="../media/image28.gif"/><Relationship Id="rId3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gif"/><Relationship Id="rId2" Type="http://schemas.openxmlformats.org/officeDocument/2006/relationships/image" Target="../media/image30.gif"/><Relationship Id="rId3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 flipH="1" rot="10800000">
            <a:off x="4156200" y="230040"/>
            <a:ext cx="4684320" cy="4684320"/>
          </a:xfrm>
          <a:prstGeom prst="ellipse">
            <a:avLst/>
          </a:prstGeom>
          <a:gradFill rotWithShape="0"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16206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2"/>
          <p:cNvSpPr/>
          <p:nvPr/>
        </p:nvSpPr>
        <p:spPr>
          <a:xfrm>
            <a:off x="301680" y="229320"/>
            <a:ext cx="4684320" cy="4684320"/>
          </a:xfrm>
          <a:prstGeom prst="ellipse">
            <a:avLst/>
          </a:prstGeom>
          <a:gradFill rotWithShape="0"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3"/>
          <p:cNvSpPr/>
          <p:nvPr/>
        </p:nvSpPr>
        <p:spPr>
          <a:xfrm>
            <a:off x="4986720" y="1368000"/>
            <a:ext cx="3722760" cy="162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4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基于</a:t>
            </a:r>
            <a:r>
              <a:rPr b="1" lang="en-US" sz="4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ROS</a:t>
            </a:r>
            <a:r>
              <a:rPr b="1" lang="zh-CN" sz="4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车辆协作建图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24" name="Google Shape;594;p61" descr=""/>
          <p:cNvPicPr/>
          <p:nvPr/>
        </p:nvPicPr>
        <p:blipFill>
          <a:blip r:embed="rId1"/>
          <a:stretch/>
        </p:blipFill>
        <p:spPr>
          <a:xfrm>
            <a:off x="516600" y="425160"/>
            <a:ext cx="4254480" cy="4292640"/>
          </a:xfrm>
          <a:prstGeom prst="rect">
            <a:avLst/>
          </a:prstGeom>
          <a:ln>
            <a:noFill/>
          </a:ln>
        </p:spPr>
      </p:pic>
      <p:pic>
        <p:nvPicPr>
          <p:cNvPr id="525" name="Google Shape;595;p61" descr=""/>
          <p:cNvPicPr/>
          <p:nvPr/>
        </p:nvPicPr>
        <p:blipFill>
          <a:blip r:embed="rId2"/>
          <a:stretch/>
        </p:blipFill>
        <p:spPr>
          <a:xfrm>
            <a:off x="2883960" y="-258840"/>
            <a:ext cx="2441160" cy="1478880"/>
          </a:xfrm>
          <a:prstGeom prst="rect">
            <a:avLst/>
          </a:prstGeom>
          <a:ln>
            <a:noFill/>
          </a:ln>
        </p:spPr>
      </p:pic>
      <p:pic>
        <p:nvPicPr>
          <p:cNvPr id="526" name="Google Shape;596;p61" descr=""/>
          <p:cNvPicPr/>
          <p:nvPr/>
        </p:nvPicPr>
        <p:blipFill>
          <a:blip r:embed="rId3"/>
          <a:stretch/>
        </p:blipFill>
        <p:spPr>
          <a:xfrm>
            <a:off x="243000" y="3468960"/>
            <a:ext cx="2441160" cy="1478880"/>
          </a:xfrm>
          <a:prstGeom prst="rect">
            <a:avLst/>
          </a:prstGeom>
          <a:ln>
            <a:noFill/>
          </a:ln>
        </p:spPr>
      </p:pic>
      <p:grpSp>
        <p:nvGrpSpPr>
          <p:cNvPr id="527" name="Group 4"/>
          <p:cNvGrpSpPr/>
          <p:nvPr/>
        </p:nvGrpSpPr>
        <p:grpSpPr>
          <a:xfrm>
            <a:off x="3663720" y="4429800"/>
            <a:ext cx="3764520" cy="483840"/>
            <a:chOff x="3663720" y="4429800"/>
            <a:chExt cx="3764520" cy="483840"/>
          </a:xfrm>
        </p:grpSpPr>
        <p:sp>
          <p:nvSpPr>
            <p:cNvPr id="528" name="CustomShape 5"/>
            <p:cNvSpPr/>
            <p:nvPr/>
          </p:nvSpPr>
          <p:spPr>
            <a:xfrm>
              <a:off x="3663720" y="4429800"/>
              <a:ext cx="3579840" cy="39168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6"/>
            <p:cNvSpPr/>
            <p:nvPr/>
          </p:nvSpPr>
          <p:spPr>
            <a:xfrm>
              <a:off x="7244280" y="4729680"/>
              <a:ext cx="183960" cy="1839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0" name="Group 7"/>
          <p:cNvGrpSpPr/>
          <p:nvPr/>
        </p:nvGrpSpPr>
        <p:grpSpPr>
          <a:xfrm>
            <a:off x="5716080" y="279000"/>
            <a:ext cx="3427200" cy="639000"/>
            <a:chOff x="5716080" y="279000"/>
            <a:chExt cx="3427200" cy="639000"/>
          </a:xfrm>
        </p:grpSpPr>
        <p:sp>
          <p:nvSpPr>
            <p:cNvPr id="531" name="CustomShape 8"/>
            <p:cNvSpPr/>
            <p:nvPr/>
          </p:nvSpPr>
          <p:spPr>
            <a:xfrm>
              <a:off x="5900760" y="371520"/>
              <a:ext cx="3242520" cy="546480"/>
            </a:xfrm>
            <a:custGeom>
              <a:avLst/>
              <a:gdLst/>
              <a:ahLst/>
              <a:rect l="l" t="t" r="r" b="b"/>
              <a:pathLst>
                <a:path w="129732" h="21884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9"/>
            <p:cNvSpPr/>
            <p:nvPr/>
          </p:nvSpPr>
          <p:spPr>
            <a:xfrm>
              <a:off x="5716080" y="279000"/>
              <a:ext cx="183960" cy="183960"/>
            </a:xfrm>
            <a:custGeom>
              <a:avLst/>
              <a:gdLst/>
              <a:ahLst/>
              <a:rect l="l" t="t" r="r" b="b"/>
              <a:pathLst>
                <a:path w="7383" h="7394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3" name="Group 10"/>
          <p:cNvGrpSpPr/>
          <p:nvPr/>
        </p:nvGrpSpPr>
        <p:grpSpPr>
          <a:xfrm>
            <a:off x="517320" y="539280"/>
            <a:ext cx="466920" cy="870840"/>
            <a:chOff x="517320" y="539280"/>
            <a:chExt cx="466920" cy="870840"/>
          </a:xfrm>
        </p:grpSpPr>
        <p:sp>
          <p:nvSpPr>
            <p:cNvPr id="534" name="CustomShape 11"/>
            <p:cNvSpPr/>
            <p:nvPr/>
          </p:nvSpPr>
          <p:spPr>
            <a:xfrm rot="5400000">
              <a:off x="601200" y="1027080"/>
              <a:ext cx="299160" cy="46692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ffffff">
                    <a:alpha val="3019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2"/>
            <p:cNvSpPr/>
            <p:nvPr/>
          </p:nvSpPr>
          <p:spPr>
            <a:xfrm rot="5400000">
              <a:off x="601200" y="741240"/>
              <a:ext cx="299160" cy="46692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ffffff">
                    <a:alpha val="3019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13"/>
            <p:cNvSpPr/>
            <p:nvPr/>
          </p:nvSpPr>
          <p:spPr>
            <a:xfrm rot="5400000">
              <a:off x="601200" y="455400"/>
              <a:ext cx="299160" cy="46692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ffffff">
                    <a:alpha val="3019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7" name="CustomShape 14"/>
          <p:cNvSpPr/>
          <p:nvPr/>
        </p:nvSpPr>
        <p:spPr>
          <a:xfrm>
            <a:off x="5363640" y="3076200"/>
            <a:ext cx="308952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ts val="1936"/>
              </a:lnSpc>
              <a:tabLst>
                <a:tab algn="l" pos="0"/>
              </a:tabLst>
            </a:pPr>
            <a:r>
              <a:rPr b="0" lang="zh-CN" sz="1600" spc="-1" strike="noStrike">
                <a:solidFill>
                  <a:srgbClr val="ffffff"/>
                </a:solidFill>
                <a:latin typeface="IBM Plex Sans Medium"/>
                <a:ea typeface="DM Sans"/>
              </a:rPr>
              <a:t>韩敬霄</a:t>
            </a:r>
            <a:r>
              <a:rPr b="0" lang="en-US" sz="1600" spc="-1" strike="noStrike">
                <a:solidFill>
                  <a:srgbClr val="ffffff"/>
                </a:solidFill>
                <a:latin typeface="IBM Plex Sans Medium"/>
                <a:ea typeface="DM Sans"/>
              </a:rPr>
              <a:t>         </a:t>
            </a:r>
            <a:r>
              <a:rPr b="0" lang="en-US" sz="1600" spc="-1" strike="noStrike">
                <a:solidFill>
                  <a:srgbClr val="ffffff"/>
                </a:solidFill>
                <a:latin typeface="IBM Plex Sans Medium"/>
                <a:ea typeface="DM Sans"/>
              </a:rPr>
              <a:t>2251548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936"/>
              </a:lnSpc>
              <a:tabLst>
                <a:tab algn="l" pos="0"/>
              </a:tabLst>
            </a:pPr>
            <a:r>
              <a:rPr b="0" lang="zh-CN" sz="1600" spc="-1" strike="noStrike">
                <a:solidFill>
                  <a:srgbClr val="ffffff"/>
                </a:solidFill>
                <a:latin typeface="IBM Plex Sans Medium"/>
                <a:ea typeface="DM Sans"/>
              </a:rPr>
              <a:t>杨烜赫         </a:t>
            </a:r>
            <a:r>
              <a:rPr b="0" lang="en-US" sz="1600" spc="-1" strike="noStrike">
                <a:solidFill>
                  <a:srgbClr val="ffffff"/>
                </a:solidFill>
                <a:latin typeface="IBM Plex Sans Medium"/>
                <a:ea typeface="DM Sans"/>
              </a:rPr>
              <a:t>2252709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936"/>
              </a:lnSpc>
              <a:tabLst>
                <a:tab algn="l" pos="0"/>
              </a:tabLst>
            </a:pPr>
            <a:r>
              <a:rPr b="0" lang="zh-CN" sz="1600" spc="-1" strike="noStrike">
                <a:solidFill>
                  <a:srgbClr val="ffffff"/>
                </a:solidFill>
                <a:latin typeface="IBM Plex Sans Medium"/>
                <a:ea typeface="DM Sans"/>
              </a:rPr>
              <a:t>陈甫彬         </a:t>
            </a:r>
            <a:r>
              <a:rPr b="0" lang="en-US" sz="1600" spc="-1" strike="noStrike">
                <a:solidFill>
                  <a:srgbClr val="ffffff"/>
                </a:solidFill>
                <a:latin typeface="IBM Plex Sans Medium"/>
                <a:ea typeface="DM Sans"/>
              </a:rPr>
              <a:t>2253715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936"/>
              </a:lnSpc>
              <a:tabLst>
                <a:tab algn="l" pos="0"/>
              </a:tabLst>
            </a:pPr>
            <a:r>
              <a:rPr b="0" lang="zh-CN" sz="1600" spc="-1" strike="noStrike">
                <a:solidFill>
                  <a:srgbClr val="ffffff"/>
                </a:solidFill>
                <a:latin typeface="IBM Plex Sans Medium"/>
                <a:ea typeface="DM Sans"/>
              </a:rPr>
              <a:t>陈佳浩         </a:t>
            </a:r>
            <a:r>
              <a:rPr b="0" lang="en-US" sz="1600" spc="-1" strike="noStrike">
                <a:solidFill>
                  <a:srgbClr val="ffffff"/>
                </a:solidFill>
                <a:latin typeface="IBM Plex Sans Medium"/>
                <a:ea typeface="DM Sans"/>
              </a:rPr>
              <a:t>2251646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936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72036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初步车辆设计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1"/>
          <a:stretch/>
        </p:blipFill>
        <p:spPr>
          <a:xfrm>
            <a:off x="3456000" y="1440000"/>
            <a:ext cx="4998960" cy="3219840"/>
          </a:xfrm>
          <a:prstGeom prst="rect">
            <a:avLst/>
          </a:prstGeom>
          <a:ln>
            <a:noFill/>
          </a:ln>
        </p:spPr>
      </p:pic>
      <p:sp>
        <p:nvSpPr>
          <p:cNvPr id="618" name="TextShape 2"/>
          <p:cNvSpPr txBox="1"/>
          <p:nvPr/>
        </p:nvSpPr>
        <p:spPr>
          <a:xfrm>
            <a:off x="576000" y="1440000"/>
            <a:ext cx="2923920" cy="19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1" lang="zh-CN" sz="1800" spc="-1" strike="noStrike">
                <a:solidFill>
                  <a:srgbClr val="ffffff"/>
                </a:solidFill>
                <a:latin typeface="IBM Plex Sans"/>
              </a:rPr>
              <a:t>雷达设计为</a:t>
            </a:r>
            <a:endParaRPr b="1" lang="en-GB" sz="1800" spc="-1" strike="noStrike">
              <a:solidFill>
                <a:srgbClr val="ffffff"/>
              </a:solidFill>
              <a:latin typeface="IBM Plex Sans"/>
              <a:ea typeface="IBM Plex Sans"/>
            </a:endParaRPr>
          </a:p>
          <a:p>
            <a:r>
              <a:rPr b="1" lang="en-GB" sz="1800" spc="-1" strike="noStrike">
                <a:solidFill>
                  <a:srgbClr val="ffffff"/>
                </a:solidFill>
                <a:latin typeface="IBM Plex Sans"/>
              </a:rPr>
              <a:t>- </a:t>
            </a:r>
            <a:r>
              <a:rPr b="1" lang="zh-CN" sz="1800" spc="-1" strike="noStrike">
                <a:solidFill>
                  <a:srgbClr val="ffffff"/>
                </a:solidFill>
                <a:latin typeface="IBM Plex Sans"/>
              </a:rPr>
              <a:t>水平方向</a:t>
            </a:r>
            <a:r>
              <a:rPr b="1" lang="en-GB" sz="1800" spc="-1" strike="noStrike">
                <a:solidFill>
                  <a:srgbClr val="ffffff"/>
                </a:solidFill>
                <a:latin typeface="IBM Plex Sans"/>
              </a:rPr>
              <a:t>360</a:t>
            </a:r>
            <a:r>
              <a:rPr b="1" lang="zh-CN" sz="1800" spc="-1" strike="noStrike">
                <a:solidFill>
                  <a:srgbClr val="ffffff"/>
                </a:solidFill>
                <a:latin typeface="IBM Plex Sans"/>
              </a:rPr>
              <a:t>度</a:t>
            </a:r>
            <a:endParaRPr b="1" lang="en-GB" sz="1800" spc="-1" strike="noStrike">
              <a:solidFill>
                <a:srgbClr val="ffffff"/>
              </a:solidFill>
              <a:latin typeface="IBM Plex Sans"/>
              <a:ea typeface="IBM Plex Sans"/>
            </a:endParaRPr>
          </a:p>
          <a:p>
            <a:r>
              <a:rPr b="1" lang="en-GB" sz="1800" spc="-1" strike="noStrike">
                <a:solidFill>
                  <a:srgbClr val="ffffff"/>
                </a:solidFill>
                <a:latin typeface="IBM Plex Sans"/>
              </a:rPr>
              <a:t>- </a:t>
            </a:r>
            <a:r>
              <a:rPr b="1" lang="zh-CN" sz="1800" spc="-1" strike="noStrike">
                <a:solidFill>
                  <a:srgbClr val="ffffff"/>
                </a:solidFill>
                <a:latin typeface="IBM Plex Sans"/>
              </a:rPr>
              <a:t>垂直方向</a:t>
            </a:r>
            <a:r>
              <a:rPr b="1" lang="en-GB" sz="1800" spc="-1" strike="noStrike">
                <a:solidFill>
                  <a:srgbClr val="ffffff"/>
                </a:solidFill>
                <a:latin typeface="IBM Plex Sans"/>
              </a:rPr>
              <a:t>32</a:t>
            </a:r>
            <a:r>
              <a:rPr b="1" lang="zh-CN" sz="1800" spc="-1" strike="noStrike">
                <a:solidFill>
                  <a:srgbClr val="ffffff"/>
                </a:solidFill>
                <a:latin typeface="IBM Plex Sans"/>
              </a:rPr>
              <a:t>线</a:t>
            </a:r>
            <a:endParaRPr b="1" lang="en-GB" sz="1800" spc="-1" strike="noStrike">
              <a:solidFill>
                <a:srgbClr val="ffffff"/>
              </a:solidFill>
              <a:latin typeface="IBM Plex Sans"/>
              <a:ea typeface="IBM Plex Sans"/>
            </a:endParaRPr>
          </a:p>
          <a:p>
            <a:r>
              <a:rPr b="1" lang="en-GB" sz="1800" spc="-1" strike="noStrike">
                <a:solidFill>
                  <a:srgbClr val="ffffff"/>
                </a:solidFill>
                <a:latin typeface="IBM Plex Sans"/>
              </a:rPr>
              <a:t>- </a:t>
            </a:r>
            <a:r>
              <a:rPr b="1" lang="zh-CN" sz="1800" spc="-1" strike="noStrike">
                <a:solidFill>
                  <a:srgbClr val="ffffff"/>
                </a:solidFill>
                <a:latin typeface="IBM Plex Sans"/>
              </a:rPr>
              <a:t>最大范围</a:t>
            </a:r>
            <a:r>
              <a:rPr b="1" lang="en-GB" sz="1800" spc="-1" strike="noStrike">
                <a:solidFill>
                  <a:srgbClr val="ffffff"/>
                </a:solidFill>
                <a:latin typeface="IBM Plex Sans"/>
              </a:rPr>
              <a:t>70</a:t>
            </a:r>
            <a:r>
              <a:rPr b="1" lang="zh-CN" sz="1800" spc="-1" strike="noStrike">
                <a:solidFill>
                  <a:srgbClr val="ffffff"/>
                </a:solidFill>
                <a:latin typeface="IBM Plex Sans"/>
              </a:rPr>
              <a:t>米</a:t>
            </a:r>
            <a:endParaRPr b="1" lang="en-GB" sz="1800" spc="-1" strike="noStrike">
              <a:solidFill>
                <a:srgbClr val="ffffff"/>
              </a:solidFill>
              <a:latin typeface="IBM Plex Sans"/>
              <a:ea typeface="IBM Plex Sans"/>
            </a:endParaRPr>
          </a:p>
          <a:p>
            <a:r>
              <a:rPr b="1" lang="zh-CN" sz="1800" spc="-1" strike="noStrike">
                <a:solidFill>
                  <a:srgbClr val="ffffff"/>
                </a:solidFill>
                <a:latin typeface="IBM Plex Sans"/>
              </a:rPr>
              <a:t>配备了视觉相机供后续使用</a:t>
            </a:r>
            <a:endParaRPr b="1" lang="en-GB" sz="1800" spc="-1" strike="noStrike">
              <a:solidFill>
                <a:srgbClr val="ffffff"/>
              </a:solidFill>
              <a:latin typeface="IBM Plex Sans"/>
              <a:ea typeface="IBM Plex Sans"/>
            </a:endParaRPr>
          </a:p>
          <a:p>
            <a:r>
              <a:rPr b="1" lang="zh-CN" sz="1800" spc="-1" strike="noStrike">
                <a:solidFill>
                  <a:srgbClr val="ffffff"/>
                </a:solidFill>
                <a:latin typeface="IBM Plex Sans"/>
              </a:rPr>
              <a:t>差速车轮提供动力控制</a:t>
            </a:r>
            <a:endParaRPr b="1" lang="en-GB" sz="1800" spc="-1" strike="noStrike">
              <a:solidFill>
                <a:srgbClr val="ffffff"/>
              </a:solidFill>
              <a:latin typeface="IBM Plex Sans"/>
              <a:ea typeface="IBM Plex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864000" y="1500840"/>
            <a:ext cx="7271640" cy="20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2"/>
          <p:cNvSpPr/>
          <p:nvPr/>
        </p:nvSpPr>
        <p:spPr>
          <a:xfrm>
            <a:off x="72036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插件设计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621" name="" descr=""/>
          <p:cNvPicPr/>
          <p:nvPr/>
        </p:nvPicPr>
        <p:blipFill>
          <a:blip r:embed="rId1"/>
          <a:stretch/>
        </p:blipFill>
        <p:spPr>
          <a:xfrm>
            <a:off x="553680" y="1296000"/>
            <a:ext cx="3838320" cy="1696320"/>
          </a:xfrm>
          <a:prstGeom prst="rect">
            <a:avLst/>
          </a:prstGeom>
          <a:ln>
            <a:noFill/>
          </a:ln>
        </p:spPr>
      </p:pic>
      <p:sp>
        <p:nvSpPr>
          <p:cNvPr id="622" name="TextShape 3"/>
          <p:cNvSpPr txBox="1"/>
          <p:nvPr/>
        </p:nvSpPr>
        <p:spPr>
          <a:xfrm>
            <a:off x="1080000" y="3528000"/>
            <a:ext cx="1607040" cy="349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差速移动插件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2"/>
          <a:stretch/>
        </p:blipFill>
        <p:spPr>
          <a:xfrm>
            <a:off x="4464000" y="1285200"/>
            <a:ext cx="4130640" cy="1738800"/>
          </a:xfrm>
          <a:prstGeom prst="rect">
            <a:avLst/>
          </a:prstGeom>
          <a:ln>
            <a:noFill/>
          </a:ln>
        </p:spPr>
      </p:pic>
      <p:sp>
        <p:nvSpPr>
          <p:cNvPr id="624" name="TextShape 4"/>
          <p:cNvSpPr txBox="1"/>
          <p:nvPr/>
        </p:nvSpPr>
        <p:spPr>
          <a:xfrm>
            <a:off x="5805360" y="3538080"/>
            <a:ext cx="1250640" cy="349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话题发布插件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25" name="" descr=""/>
          <p:cNvPicPr/>
          <p:nvPr/>
        </p:nvPicPr>
        <p:blipFill>
          <a:blip r:embed="rId3"/>
          <a:stretch/>
        </p:blipFill>
        <p:spPr>
          <a:xfrm>
            <a:off x="2304000" y="2281680"/>
            <a:ext cx="4243320" cy="254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3850200" y="1091520"/>
            <a:ext cx="1443240" cy="1443240"/>
          </a:xfrm>
          <a:prstGeom prst="ellipse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"/>
          <p:cNvSpPr/>
          <p:nvPr/>
        </p:nvSpPr>
        <p:spPr>
          <a:xfrm>
            <a:off x="849240" y="515520"/>
            <a:ext cx="7444800" cy="4111920"/>
          </a:xfrm>
          <a:prstGeom prst="snip2DiagRect">
            <a:avLst>
              <a:gd name="adj1" fmla="val 0"/>
              <a:gd name="adj2" fmla="val 16667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8" name="CustomShape 3"/>
          <p:cNvSpPr/>
          <p:nvPr/>
        </p:nvSpPr>
        <p:spPr>
          <a:xfrm>
            <a:off x="1962000" y="2489760"/>
            <a:ext cx="5382000" cy="9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5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城市道路仿真构建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629" name="CustomShape 4"/>
          <p:cNvSpPr/>
          <p:nvPr/>
        </p:nvSpPr>
        <p:spPr>
          <a:xfrm>
            <a:off x="3752280" y="1392480"/>
            <a:ext cx="1638720" cy="840960"/>
          </a:xfrm>
          <a:prstGeom prst="rect">
            <a:avLst/>
          </a:prstGeom>
          <a:noFill/>
          <a:ln>
            <a:noFill/>
          </a:ln>
          <a:effectLst>
            <a:outerShdw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0</a:t>
            </a:r>
            <a:r>
              <a:rPr b="1" lang="en-US" sz="6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3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630" name="CustomShape 5"/>
          <p:cNvSpPr/>
          <p:nvPr/>
        </p:nvSpPr>
        <p:spPr>
          <a:xfrm>
            <a:off x="2246760" y="3426120"/>
            <a:ext cx="464976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1" name="Group 6"/>
          <p:cNvGrpSpPr/>
          <p:nvPr/>
        </p:nvGrpSpPr>
        <p:grpSpPr>
          <a:xfrm>
            <a:off x="8455680" y="3467880"/>
            <a:ext cx="63360" cy="1159560"/>
            <a:chOff x="8455680" y="3467880"/>
            <a:chExt cx="63360" cy="1159560"/>
          </a:xfrm>
        </p:grpSpPr>
        <p:sp>
          <p:nvSpPr>
            <p:cNvPr id="632" name="CustomShape 7"/>
            <p:cNvSpPr/>
            <p:nvPr/>
          </p:nvSpPr>
          <p:spPr>
            <a:xfrm rot="5400000">
              <a:off x="8455680" y="34675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8"/>
            <p:cNvSpPr/>
            <p:nvPr/>
          </p:nvSpPr>
          <p:spPr>
            <a:xfrm rot="5400000">
              <a:off x="8455680" y="36867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9"/>
            <p:cNvSpPr/>
            <p:nvPr/>
          </p:nvSpPr>
          <p:spPr>
            <a:xfrm rot="5400000">
              <a:off x="8455680" y="39060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10"/>
            <p:cNvSpPr/>
            <p:nvPr/>
          </p:nvSpPr>
          <p:spPr>
            <a:xfrm rot="5400000">
              <a:off x="8455680" y="41256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11"/>
            <p:cNvSpPr/>
            <p:nvPr/>
          </p:nvSpPr>
          <p:spPr>
            <a:xfrm rot="5400000">
              <a:off x="8455680" y="43448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12"/>
            <p:cNvSpPr/>
            <p:nvPr/>
          </p:nvSpPr>
          <p:spPr>
            <a:xfrm rot="5400000">
              <a:off x="8455680" y="45640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8" name="Group 13"/>
          <p:cNvGrpSpPr/>
          <p:nvPr/>
        </p:nvGrpSpPr>
        <p:grpSpPr>
          <a:xfrm>
            <a:off x="625680" y="515520"/>
            <a:ext cx="63360" cy="1159200"/>
            <a:chOff x="625680" y="515520"/>
            <a:chExt cx="63360" cy="1159200"/>
          </a:xfrm>
        </p:grpSpPr>
        <p:sp>
          <p:nvSpPr>
            <p:cNvPr id="639" name="CustomShape 14"/>
            <p:cNvSpPr/>
            <p:nvPr/>
          </p:nvSpPr>
          <p:spPr>
            <a:xfrm rot="5400000">
              <a:off x="625680" y="5151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15"/>
            <p:cNvSpPr/>
            <p:nvPr/>
          </p:nvSpPr>
          <p:spPr>
            <a:xfrm rot="5400000">
              <a:off x="625680" y="7344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16"/>
            <p:cNvSpPr/>
            <p:nvPr/>
          </p:nvSpPr>
          <p:spPr>
            <a:xfrm rot="5400000">
              <a:off x="625680" y="9536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17"/>
            <p:cNvSpPr/>
            <p:nvPr/>
          </p:nvSpPr>
          <p:spPr>
            <a:xfrm rot="5400000">
              <a:off x="625680" y="11728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18"/>
            <p:cNvSpPr/>
            <p:nvPr/>
          </p:nvSpPr>
          <p:spPr>
            <a:xfrm rot="5400000">
              <a:off x="625680" y="13921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19"/>
            <p:cNvSpPr/>
            <p:nvPr/>
          </p:nvSpPr>
          <p:spPr>
            <a:xfrm rot="5400000">
              <a:off x="625680" y="16113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5" name="Group 20"/>
          <p:cNvGrpSpPr/>
          <p:nvPr/>
        </p:nvGrpSpPr>
        <p:grpSpPr>
          <a:xfrm>
            <a:off x="6487200" y="903240"/>
            <a:ext cx="1153800" cy="1013400"/>
            <a:chOff x="6487200" y="903240"/>
            <a:chExt cx="1153800" cy="1013400"/>
          </a:xfrm>
        </p:grpSpPr>
        <p:grpSp>
          <p:nvGrpSpPr>
            <p:cNvPr id="646" name="Group 21"/>
            <p:cNvGrpSpPr/>
            <p:nvPr/>
          </p:nvGrpSpPr>
          <p:grpSpPr>
            <a:xfrm>
              <a:off x="6487200" y="1486800"/>
              <a:ext cx="1153800" cy="429840"/>
              <a:chOff x="6487200" y="1486800"/>
              <a:chExt cx="1153800" cy="429840"/>
            </a:xfrm>
          </p:grpSpPr>
          <p:sp>
            <p:nvSpPr>
              <p:cNvPr id="647" name="CustomShape 22"/>
              <p:cNvSpPr/>
              <p:nvPr/>
            </p:nvSpPr>
            <p:spPr>
              <a:xfrm flipH="1">
                <a:off x="714348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8" name="CustomShape 23"/>
              <p:cNvSpPr/>
              <p:nvPr/>
            </p:nvSpPr>
            <p:spPr>
              <a:xfrm flipH="1">
                <a:off x="648684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49" name="CustomShape 24"/>
            <p:cNvSpPr/>
            <p:nvPr/>
          </p:nvSpPr>
          <p:spPr>
            <a:xfrm flipH="1">
              <a:off x="7143480" y="903240"/>
              <a:ext cx="497160" cy="42984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0" name="Group 25"/>
          <p:cNvGrpSpPr/>
          <p:nvPr/>
        </p:nvGrpSpPr>
        <p:grpSpPr>
          <a:xfrm>
            <a:off x="1375920" y="515520"/>
            <a:ext cx="394560" cy="2594160"/>
            <a:chOff x="1375920" y="515520"/>
            <a:chExt cx="394560" cy="2594160"/>
          </a:xfrm>
        </p:grpSpPr>
        <p:sp>
          <p:nvSpPr>
            <p:cNvPr id="651" name="CustomShape 26"/>
            <p:cNvSpPr/>
            <p:nvPr/>
          </p:nvSpPr>
          <p:spPr>
            <a:xfrm flipV="1" rot="5400000">
              <a:off x="313560" y="1577520"/>
              <a:ext cx="244368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27"/>
            <p:cNvSpPr/>
            <p:nvPr/>
          </p:nvSpPr>
          <p:spPr>
            <a:xfrm flipV="1" rot="5400000">
              <a:off x="1620720" y="295992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roup 1"/>
          <p:cNvGrpSpPr/>
          <p:nvPr/>
        </p:nvGrpSpPr>
        <p:grpSpPr>
          <a:xfrm>
            <a:off x="713160" y="1502280"/>
            <a:ext cx="2486880" cy="2850120"/>
            <a:chOff x="713160" y="1502280"/>
            <a:chExt cx="2486880" cy="2850120"/>
          </a:xfrm>
        </p:grpSpPr>
        <p:sp>
          <p:nvSpPr>
            <p:cNvPr id="654" name="CustomShape 2"/>
            <p:cNvSpPr/>
            <p:nvPr/>
          </p:nvSpPr>
          <p:spPr>
            <a:xfrm>
              <a:off x="713160" y="1502280"/>
              <a:ext cx="2426040" cy="278532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3"/>
            <p:cNvSpPr/>
            <p:nvPr/>
          </p:nvSpPr>
          <p:spPr>
            <a:xfrm>
              <a:off x="773640" y="1567080"/>
              <a:ext cx="2426400" cy="278532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6" name="Group 4"/>
          <p:cNvGrpSpPr/>
          <p:nvPr/>
        </p:nvGrpSpPr>
        <p:grpSpPr>
          <a:xfrm>
            <a:off x="3324960" y="1502280"/>
            <a:ext cx="2486880" cy="2850120"/>
            <a:chOff x="3324960" y="1502280"/>
            <a:chExt cx="2486880" cy="2850120"/>
          </a:xfrm>
        </p:grpSpPr>
        <p:sp>
          <p:nvSpPr>
            <p:cNvPr id="657" name="CustomShape 5"/>
            <p:cNvSpPr/>
            <p:nvPr/>
          </p:nvSpPr>
          <p:spPr>
            <a:xfrm>
              <a:off x="3324960" y="1502280"/>
              <a:ext cx="2426040" cy="278532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6"/>
            <p:cNvSpPr/>
            <p:nvPr/>
          </p:nvSpPr>
          <p:spPr>
            <a:xfrm>
              <a:off x="3385440" y="1567080"/>
              <a:ext cx="2426400" cy="278532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9" name="Group 7"/>
          <p:cNvGrpSpPr/>
          <p:nvPr/>
        </p:nvGrpSpPr>
        <p:grpSpPr>
          <a:xfrm>
            <a:off x="5936760" y="1502280"/>
            <a:ext cx="2486880" cy="2850120"/>
            <a:chOff x="5936760" y="1502280"/>
            <a:chExt cx="2486880" cy="2850120"/>
          </a:xfrm>
        </p:grpSpPr>
        <p:sp>
          <p:nvSpPr>
            <p:cNvPr id="660" name="CustomShape 8"/>
            <p:cNvSpPr/>
            <p:nvPr/>
          </p:nvSpPr>
          <p:spPr>
            <a:xfrm>
              <a:off x="5936760" y="1502280"/>
              <a:ext cx="2426040" cy="278532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9"/>
            <p:cNvSpPr/>
            <p:nvPr/>
          </p:nvSpPr>
          <p:spPr>
            <a:xfrm>
              <a:off x="5997240" y="1567080"/>
              <a:ext cx="2426400" cy="278532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2" name="CustomShape 10"/>
          <p:cNvSpPr/>
          <p:nvPr/>
        </p:nvSpPr>
        <p:spPr>
          <a:xfrm>
            <a:off x="1294560" y="1702440"/>
            <a:ext cx="13240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2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道路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63" name="CustomShape 11"/>
          <p:cNvSpPr/>
          <p:nvPr/>
        </p:nvSpPr>
        <p:spPr>
          <a:xfrm>
            <a:off x="999000" y="2522880"/>
            <a:ext cx="1914840" cy="10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需要自行构建模型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通过旋转、平移拼接成完整路线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664" name="CustomShape 12"/>
          <p:cNvSpPr/>
          <p:nvPr/>
        </p:nvSpPr>
        <p:spPr>
          <a:xfrm>
            <a:off x="3610800" y="2522880"/>
            <a:ext cx="1914840" cy="10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gazebo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模型库提取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665" name="CustomShape 13"/>
          <p:cNvSpPr/>
          <p:nvPr/>
        </p:nvSpPr>
        <p:spPr>
          <a:xfrm>
            <a:off x="6229080" y="2571840"/>
            <a:ext cx="1914840" cy="10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gazebo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模型库提取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6" name="CustomShape 14"/>
          <p:cNvSpPr/>
          <p:nvPr/>
        </p:nvSpPr>
        <p:spPr>
          <a:xfrm>
            <a:off x="3906360" y="1702440"/>
            <a:ext cx="13240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2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车辆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67" name="CustomShape 15"/>
          <p:cNvSpPr/>
          <p:nvPr/>
        </p:nvSpPr>
        <p:spPr>
          <a:xfrm>
            <a:off x="6518160" y="1702440"/>
            <a:ext cx="13240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2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建筑物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68" name="CustomShape 16"/>
          <p:cNvSpPr/>
          <p:nvPr/>
        </p:nvSpPr>
        <p:spPr>
          <a:xfrm>
            <a:off x="72000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城市道路结构</a:t>
            </a:r>
            <a:endParaRPr b="0" lang="en-US" sz="3500" spc="-1" strike="noStrike">
              <a:latin typeface="Arial"/>
            </a:endParaRPr>
          </a:p>
        </p:txBody>
      </p:sp>
      <p:grpSp>
        <p:nvGrpSpPr>
          <p:cNvPr id="669" name="Group 17"/>
          <p:cNvGrpSpPr/>
          <p:nvPr/>
        </p:nvGrpSpPr>
        <p:grpSpPr>
          <a:xfrm>
            <a:off x="1376640" y="2320200"/>
            <a:ext cx="1159560" cy="63360"/>
            <a:chOff x="1376640" y="2320200"/>
            <a:chExt cx="1159560" cy="63360"/>
          </a:xfrm>
        </p:grpSpPr>
        <p:sp>
          <p:nvSpPr>
            <p:cNvPr id="670" name="CustomShape 18"/>
            <p:cNvSpPr/>
            <p:nvPr/>
          </p:nvSpPr>
          <p:spPr>
            <a:xfrm>
              <a:off x="137664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19"/>
            <p:cNvSpPr/>
            <p:nvPr/>
          </p:nvSpPr>
          <p:spPr>
            <a:xfrm>
              <a:off x="159588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20"/>
            <p:cNvSpPr/>
            <p:nvPr/>
          </p:nvSpPr>
          <p:spPr>
            <a:xfrm>
              <a:off x="18151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21"/>
            <p:cNvSpPr/>
            <p:nvPr/>
          </p:nvSpPr>
          <p:spPr>
            <a:xfrm>
              <a:off x="20347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22"/>
            <p:cNvSpPr/>
            <p:nvPr/>
          </p:nvSpPr>
          <p:spPr>
            <a:xfrm>
              <a:off x="225396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23"/>
            <p:cNvSpPr/>
            <p:nvPr/>
          </p:nvSpPr>
          <p:spPr>
            <a:xfrm>
              <a:off x="247320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6" name="Group 24"/>
          <p:cNvGrpSpPr/>
          <p:nvPr/>
        </p:nvGrpSpPr>
        <p:grpSpPr>
          <a:xfrm>
            <a:off x="3988440" y="2320200"/>
            <a:ext cx="1159560" cy="63360"/>
            <a:chOff x="3988440" y="2320200"/>
            <a:chExt cx="1159560" cy="63360"/>
          </a:xfrm>
        </p:grpSpPr>
        <p:sp>
          <p:nvSpPr>
            <p:cNvPr id="677" name="CustomShape 25"/>
            <p:cNvSpPr/>
            <p:nvPr/>
          </p:nvSpPr>
          <p:spPr>
            <a:xfrm>
              <a:off x="398844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26"/>
            <p:cNvSpPr/>
            <p:nvPr/>
          </p:nvSpPr>
          <p:spPr>
            <a:xfrm>
              <a:off x="420768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27"/>
            <p:cNvSpPr/>
            <p:nvPr/>
          </p:nvSpPr>
          <p:spPr>
            <a:xfrm>
              <a:off x="44269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28"/>
            <p:cNvSpPr/>
            <p:nvPr/>
          </p:nvSpPr>
          <p:spPr>
            <a:xfrm>
              <a:off x="46465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29"/>
            <p:cNvSpPr/>
            <p:nvPr/>
          </p:nvSpPr>
          <p:spPr>
            <a:xfrm>
              <a:off x="486576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30"/>
            <p:cNvSpPr/>
            <p:nvPr/>
          </p:nvSpPr>
          <p:spPr>
            <a:xfrm>
              <a:off x="508500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83" name="Group 31"/>
          <p:cNvGrpSpPr/>
          <p:nvPr/>
        </p:nvGrpSpPr>
        <p:grpSpPr>
          <a:xfrm>
            <a:off x="6600240" y="2320200"/>
            <a:ext cx="1159560" cy="63360"/>
            <a:chOff x="6600240" y="2320200"/>
            <a:chExt cx="1159560" cy="63360"/>
          </a:xfrm>
        </p:grpSpPr>
        <p:sp>
          <p:nvSpPr>
            <p:cNvPr id="684" name="CustomShape 32"/>
            <p:cNvSpPr/>
            <p:nvPr/>
          </p:nvSpPr>
          <p:spPr>
            <a:xfrm>
              <a:off x="660024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33"/>
            <p:cNvSpPr/>
            <p:nvPr/>
          </p:nvSpPr>
          <p:spPr>
            <a:xfrm>
              <a:off x="681948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34"/>
            <p:cNvSpPr/>
            <p:nvPr/>
          </p:nvSpPr>
          <p:spPr>
            <a:xfrm>
              <a:off x="70387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35"/>
            <p:cNvSpPr/>
            <p:nvPr/>
          </p:nvSpPr>
          <p:spPr>
            <a:xfrm>
              <a:off x="72583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36"/>
            <p:cNvSpPr/>
            <p:nvPr/>
          </p:nvSpPr>
          <p:spPr>
            <a:xfrm>
              <a:off x="747756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37"/>
            <p:cNvSpPr/>
            <p:nvPr/>
          </p:nvSpPr>
          <p:spPr>
            <a:xfrm>
              <a:off x="769680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0" name="Group 38"/>
          <p:cNvGrpSpPr/>
          <p:nvPr/>
        </p:nvGrpSpPr>
        <p:grpSpPr>
          <a:xfrm>
            <a:off x="6196320" y="537480"/>
            <a:ext cx="2946960" cy="528480"/>
            <a:chOff x="6196320" y="537480"/>
            <a:chExt cx="2946960" cy="528480"/>
          </a:xfrm>
        </p:grpSpPr>
        <p:sp>
          <p:nvSpPr>
            <p:cNvPr id="691" name="CustomShape 39"/>
            <p:cNvSpPr/>
            <p:nvPr/>
          </p:nvSpPr>
          <p:spPr>
            <a:xfrm flipV="1">
              <a:off x="6305760" y="537120"/>
              <a:ext cx="2837520" cy="478080"/>
            </a:xfrm>
            <a:custGeom>
              <a:avLst/>
              <a:gdLst/>
              <a:ahLst/>
              <a:rect l="l" t="t" r="r" b="b"/>
              <a:pathLst>
                <a:path w="129732" h="21884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40"/>
            <p:cNvSpPr/>
            <p:nvPr/>
          </p:nvSpPr>
          <p:spPr>
            <a:xfrm flipV="1">
              <a:off x="6196320" y="956520"/>
              <a:ext cx="108720" cy="109080"/>
            </a:xfrm>
            <a:custGeom>
              <a:avLst/>
              <a:gdLst/>
              <a:ahLst/>
              <a:rect l="l" t="t" r="r" b="b"/>
              <a:pathLst>
                <a:path w="7383" h="7394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3" name="Group 41"/>
          <p:cNvGrpSpPr/>
          <p:nvPr/>
        </p:nvGrpSpPr>
        <p:grpSpPr>
          <a:xfrm>
            <a:off x="-1440" y="539280"/>
            <a:ext cx="2946960" cy="527040"/>
            <a:chOff x="-1440" y="539280"/>
            <a:chExt cx="2946960" cy="527040"/>
          </a:xfrm>
        </p:grpSpPr>
        <p:sp>
          <p:nvSpPr>
            <p:cNvPr id="694" name="CustomShape 42"/>
            <p:cNvSpPr/>
            <p:nvPr/>
          </p:nvSpPr>
          <p:spPr>
            <a:xfrm flipH="1">
              <a:off x="-1440" y="588240"/>
              <a:ext cx="2837520" cy="478080"/>
            </a:xfrm>
            <a:custGeom>
              <a:avLst/>
              <a:gdLst/>
              <a:ahLst/>
              <a:rect l="l" t="t" r="r" b="b"/>
              <a:pathLst>
                <a:path w="129732" h="21884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43"/>
            <p:cNvSpPr/>
            <p:nvPr/>
          </p:nvSpPr>
          <p:spPr>
            <a:xfrm flipH="1">
              <a:off x="2836800" y="539280"/>
              <a:ext cx="108720" cy="109080"/>
            </a:xfrm>
            <a:custGeom>
              <a:avLst/>
              <a:gdLst/>
              <a:ahLst/>
              <a:rect l="l" t="t" r="r" b="b"/>
              <a:pathLst>
                <a:path w="7383" h="7394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roup 1"/>
          <p:cNvGrpSpPr/>
          <p:nvPr/>
        </p:nvGrpSpPr>
        <p:grpSpPr>
          <a:xfrm>
            <a:off x="713160" y="1502280"/>
            <a:ext cx="2486880" cy="2850120"/>
            <a:chOff x="713160" y="1502280"/>
            <a:chExt cx="2486880" cy="2850120"/>
          </a:xfrm>
        </p:grpSpPr>
        <p:sp>
          <p:nvSpPr>
            <p:cNvPr id="697" name="CustomShape 2"/>
            <p:cNvSpPr/>
            <p:nvPr/>
          </p:nvSpPr>
          <p:spPr>
            <a:xfrm>
              <a:off x="713160" y="1502280"/>
              <a:ext cx="2426040" cy="278532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3"/>
            <p:cNvSpPr/>
            <p:nvPr/>
          </p:nvSpPr>
          <p:spPr>
            <a:xfrm>
              <a:off x="773640" y="1567080"/>
              <a:ext cx="2426400" cy="278532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9" name="Group 4"/>
          <p:cNvGrpSpPr/>
          <p:nvPr/>
        </p:nvGrpSpPr>
        <p:grpSpPr>
          <a:xfrm>
            <a:off x="3324960" y="1502280"/>
            <a:ext cx="2486880" cy="2850120"/>
            <a:chOff x="3324960" y="1502280"/>
            <a:chExt cx="2486880" cy="2850120"/>
          </a:xfrm>
        </p:grpSpPr>
        <p:sp>
          <p:nvSpPr>
            <p:cNvPr id="700" name="CustomShape 5"/>
            <p:cNvSpPr/>
            <p:nvPr/>
          </p:nvSpPr>
          <p:spPr>
            <a:xfrm>
              <a:off x="3324960" y="1502280"/>
              <a:ext cx="2426040" cy="278532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6"/>
            <p:cNvSpPr/>
            <p:nvPr/>
          </p:nvSpPr>
          <p:spPr>
            <a:xfrm>
              <a:off x="3385440" y="1567080"/>
              <a:ext cx="2426400" cy="278532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02" name="Group 7"/>
          <p:cNvGrpSpPr/>
          <p:nvPr/>
        </p:nvGrpSpPr>
        <p:grpSpPr>
          <a:xfrm>
            <a:off x="5936760" y="1502280"/>
            <a:ext cx="2486880" cy="2850120"/>
            <a:chOff x="5936760" y="1502280"/>
            <a:chExt cx="2486880" cy="2850120"/>
          </a:xfrm>
        </p:grpSpPr>
        <p:sp>
          <p:nvSpPr>
            <p:cNvPr id="703" name="CustomShape 8"/>
            <p:cNvSpPr/>
            <p:nvPr/>
          </p:nvSpPr>
          <p:spPr>
            <a:xfrm>
              <a:off x="5936760" y="1502280"/>
              <a:ext cx="2426040" cy="278532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9"/>
            <p:cNvSpPr/>
            <p:nvPr/>
          </p:nvSpPr>
          <p:spPr>
            <a:xfrm>
              <a:off x="5997240" y="1567080"/>
              <a:ext cx="2426400" cy="278532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5" name="CustomShape 10"/>
          <p:cNvSpPr/>
          <p:nvPr/>
        </p:nvSpPr>
        <p:spPr>
          <a:xfrm>
            <a:off x="1294560" y="1702440"/>
            <a:ext cx="13240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2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树木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706" name="CustomShape 11"/>
          <p:cNvSpPr/>
          <p:nvPr/>
        </p:nvSpPr>
        <p:spPr>
          <a:xfrm>
            <a:off x="999000" y="2522880"/>
            <a:ext cx="1914840" cy="10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gazebo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模型库提取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707" name="CustomShape 12"/>
          <p:cNvSpPr/>
          <p:nvPr/>
        </p:nvSpPr>
        <p:spPr>
          <a:xfrm>
            <a:off x="3610800" y="2522880"/>
            <a:ext cx="1914840" cy="10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gazebo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模型库提取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708" name="CustomShape 13"/>
          <p:cNvSpPr/>
          <p:nvPr/>
        </p:nvSpPr>
        <p:spPr>
          <a:xfrm>
            <a:off x="6229080" y="2571840"/>
            <a:ext cx="1914840" cy="10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gazebo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模型库提取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9" name="CustomShape 14"/>
          <p:cNvSpPr/>
          <p:nvPr/>
        </p:nvSpPr>
        <p:spPr>
          <a:xfrm>
            <a:off x="3906360" y="1702440"/>
            <a:ext cx="13240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2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路灯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710" name="CustomShape 15"/>
          <p:cNvSpPr/>
          <p:nvPr/>
        </p:nvSpPr>
        <p:spPr>
          <a:xfrm>
            <a:off x="6518160" y="1702440"/>
            <a:ext cx="13240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2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行人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711" name="CustomShape 16"/>
          <p:cNvSpPr/>
          <p:nvPr/>
        </p:nvSpPr>
        <p:spPr>
          <a:xfrm>
            <a:off x="72000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城市道路结构</a:t>
            </a:r>
            <a:endParaRPr b="0" lang="en-US" sz="3500" spc="-1" strike="noStrike">
              <a:latin typeface="Arial"/>
            </a:endParaRPr>
          </a:p>
        </p:txBody>
      </p:sp>
      <p:grpSp>
        <p:nvGrpSpPr>
          <p:cNvPr id="712" name="Group 17"/>
          <p:cNvGrpSpPr/>
          <p:nvPr/>
        </p:nvGrpSpPr>
        <p:grpSpPr>
          <a:xfrm>
            <a:off x="1376640" y="2320200"/>
            <a:ext cx="1159560" cy="63360"/>
            <a:chOff x="1376640" y="2320200"/>
            <a:chExt cx="1159560" cy="63360"/>
          </a:xfrm>
        </p:grpSpPr>
        <p:sp>
          <p:nvSpPr>
            <p:cNvPr id="713" name="CustomShape 18"/>
            <p:cNvSpPr/>
            <p:nvPr/>
          </p:nvSpPr>
          <p:spPr>
            <a:xfrm>
              <a:off x="137664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19"/>
            <p:cNvSpPr/>
            <p:nvPr/>
          </p:nvSpPr>
          <p:spPr>
            <a:xfrm>
              <a:off x="159588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20"/>
            <p:cNvSpPr/>
            <p:nvPr/>
          </p:nvSpPr>
          <p:spPr>
            <a:xfrm>
              <a:off x="18151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21"/>
            <p:cNvSpPr/>
            <p:nvPr/>
          </p:nvSpPr>
          <p:spPr>
            <a:xfrm>
              <a:off x="20347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22"/>
            <p:cNvSpPr/>
            <p:nvPr/>
          </p:nvSpPr>
          <p:spPr>
            <a:xfrm>
              <a:off x="225396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23"/>
            <p:cNvSpPr/>
            <p:nvPr/>
          </p:nvSpPr>
          <p:spPr>
            <a:xfrm>
              <a:off x="247320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9" name="Group 24"/>
          <p:cNvGrpSpPr/>
          <p:nvPr/>
        </p:nvGrpSpPr>
        <p:grpSpPr>
          <a:xfrm>
            <a:off x="3988440" y="2320200"/>
            <a:ext cx="1159560" cy="63360"/>
            <a:chOff x="3988440" y="2320200"/>
            <a:chExt cx="1159560" cy="63360"/>
          </a:xfrm>
        </p:grpSpPr>
        <p:sp>
          <p:nvSpPr>
            <p:cNvPr id="720" name="CustomShape 25"/>
            <p:cNvSpPr/>
            <p:nvPr/>
          </p:nvSpPr>
          <p:spPr>
            <a:xfrm>
              <a:off x="398844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26"/>
            <p:cNvSpPr/>
            <p:nvPr/>
          </p:nvSpPr>
          <p:spPr>
            <a:xfrm>
              <a:off x="420768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27"/>
            <p:cNvSpPr/>
            <p:nvPr/>
          </p:nvSpPr>
          <p:spPr>
            <a:xfrm>
              <a:off x="44269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28"/>
            <p:cNvSpPr/>
            <p:nvPr/>
          </p:nvSpPr>
          <p:spPr>
            <a:xfrm>
              <a:off x="46465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29"/>
            <p:cNvSpPr/>
            <p:nvPr/>
          </p:nvSpPr>
          <p:spPr>
            <a:xfrm>
              <a:off x="486576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30"/>
            <p:cNvSpPr/>
            <p:nvPr/>
          </p:nvSpPr>
          <p:spPr>
            <a:xfrm>
              <a:off x="508500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6" name="Group 31"/>
          <p:cNvGrpSpPr/>
          <p:nvPr/>
        </p:nvGrpSpPr>
        <p:grpSpPr>
          <a:xfrm>
            <a:off x="6600240" y="2320200"/>
            <a:ext cx="1159560" cy="63360"/>
            <a:chOff x="6600240" y="2320200"/>
            <a:chExt cx="1159560" cy="63360"/>
          </a:xfrm>
        </p:grpSpPr>
        <p:sp>
          <p:nvSpPr>
            <p:cNvPr id="727" name="CustomShape 32"/>
            <p:cNvSpPr/>
            <p:nvPr/>
          </p:nvSpPr>
          <p:spPr>
            <a:xfrm>
              <a:off x="660024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33"/>
            <p:cNvSpPr/>
            <p:nvPr/>
          </p:nvSpPr>
          <p:spPr>
            <a:xfrm>
              <a:off x="681948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34"/>
            <p:cNvSpPr/>
            <p:nvPr/>
          </p:nvSpPr>
          <p:spPr>
            <a:xfrm>
              <a:off x="70387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35"/>
            <p:cNvSpPr/>
            <p:nvPr/>
          </p:nvSpPr>
          <p:spPr>
            <a:xfrm>
              <a:off x="725832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36"/>
            <p:cNvSpPr/>
            <p:nvPr/>
          </p:nvSpPr>
          <p:spPr>
            <a:xfrm>
              <a:off x="747756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37"/>
            <p:cNvSpPr/>
            <p:nvPr/>
          </p:nvSpPr>
          <p:spPr>
            <a:xfrm>
              <a:off x="7696800" y="23202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3" name="Group 38"/>
          <p:cNvGrpSpPr/>
          <p:nvPr/>
        </p:nvGrpSpPr>
        <p:grpSpPr>
          <a:xfrm>
            <a:off x="6196320" y="537480"/>
            <a:ext cx="2946960" cy="528480"/>
            <a:chOff x="6196320" y="537480"/>
            <a:chExt cx="2946960" cy="528480"/>
          </a:xfrm>
        </p:grpSpPr>
        <p:sp>
          <p:nvSpPr>
            <p:cNvPr id="734" name="CustomShape 39"/>
            <p:cNvSpPr/>
            <p:nvPr/>
          </p:nvSpPr>
          <p:spPr>
            <a:xfrm flipV="1">
              <a:off x="6305760" y="537120"/>
              <a:ext cx="2837520" cy="478080"/>
            </a:xfrm>
            <a:custGeom>
              <a:avLst/>
              <a:gdLst/>
              <a:ahLst/>
              <a:rect l="l" t="t" r="r" b="b"/>
              <a:pathLst>
                <a:path w="129732" h="21884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40"/>
            <p:cNvSpPr/>
            <p:nvPr/>
          </p:nvSpPr>
          <p:spPr>
            <a:xfrm flipV="1">
              <a:off x="6196320" y="956520"/>
              <a:ext cx="108720" cy="109080"/>
            </a:xfrm>
            <a:custGeom>
              <a:avLst/>
              <a:gdLst/>
              <a:ahLst/>
              <a:rect l="l" t="t" r="r" b="b"/>
              <a:pathLst>
                <a:path w="7383" h="7394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6" name="Group 41"/>
          <p:cNvGrpSpPr/>
          <p:nvPr/>
        </p:nvGrpSpPr>
        <p:grpSpPr>
          <a:xfrm>
            <a:off x="-1440" y="539280"/>
            <a:ext cx="2946960" cy="527040"/>
            <a:chOff x="-1440" y="539280"/>
            <a:chExt cx="2946960" cy="527040"/>
          </a:xfrm>
        </p:grpSpPr>
        <p:sp>
          <p:nvSpPr>
            <p:cNvPr id="737" name="CustomShape 42"/>
            <p:cNvSpPr/>
            <p:nvPr/>
          </p:nvSpPr>
          <p:spPr>
            <a:xfrm flipH="1">
              <a:off x="-1440" y="588240"/>
              <a:ext cx="2837520" cy="478080"/>
            </a:xfrm>
            <a:custGeom>
              <a:avLst/>
              <a:gdLst/>
              <a:ahLst/>
              <a:rect l="l" t="t" r="r" b="b"/>
              <a:pathLst>
                <a:path w="129732" h="21884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43"/>
            <p:cNvSpPr/>
            <p:nvPr/>
          </p:nvSpPr>
          <p:spPr>
            <a:xfrm flipH="1">
              <a:off x="2836800" y="539280"/>
              <a:ext cx="108720" cy="109080"/>
            </a:xfrm>
            <a:custGeom>
              <a:avLst/>
              <a:gdLst/>
              <a:ahLst/>
              <a:rect l="l" t="t" r="r" b="b"/>
              <a:pathLst>
                <a:path w="7383" h="7394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4766760" y="1371600"/>
            <a:ext cx="348156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0" name="CustomShape 2"/>
          <p:cNvSpPr/>
          <p:nvPr/>
        </p:nvSpPr>
        <p:spPr>
          <a:xfrm>
            <a:off x="5085360" y="1683360"/>
            <a:ext cx="29084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路块构建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741" name="CustomShape 3"/>
          <p:cNvSpPr/>
          <p:nvPr/>
        </p:nvSpPr>
        <p:spPr>
          <a:xfrm>
            <a:off x="5085000" y="2334240"/>
            <a:ext cx="300456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4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部分组成：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road_base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地基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center_line 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中心线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edge_line_north&amp;&amp;south  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边线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pSp>
        <p:nvGrpSpPr>
          <p:cNvPr id="742" name="Group 4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743" name="CustomShape 5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6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5" name="Group 7"/>
          <p:cNvGrpSpPr/>
          <p:nvPr/>
        </p:nvGrpSpPr>
        <p:grpSpPr>
          <a:xfrm>
            <a:off x="4391280" y="573840"/>
            <a:ext cx="684360" cy="254520"/>
            <a:chOff x="4391280" y="573840"/>
            <a:chExt cx="684360" cy="254520"/>
          </a:xfrm>
        </p:grpSpPr>
        <p:sp>
          <p:nvSpPr>
            <p:cNvPr id="746" name="CustomShape 8"/>
            <p:cNvSpPr/>
            <p:nvPr/>
          </p:nvSpPr>
          <p:spPr>
            <a:xfrm>
              <a:off x="439128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9"/>
            <p:cNvSpPr/>
            <p:nvPr/>
          </p:nvSpPr>
          <p:spPr>
            <a:xfrm>
              <a:off x="478080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8" name="CustomShape 10"/>
          <p:cNvSpPr/>
          <p:nvPr/>
        </p:nvSpPr>
        <p:spPr>
          <a:xfrm>
            <a:off x="4586040" y="4166280"/>
            <a:ext cx="294840" cy="254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49" name="Group 11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750" name="CustomShape 12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13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4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15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16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17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56" name="图片 1" descr=""/>
          <p:cNvPicPr/>
          <p:nvPr/>
        </p:nvPicPr>
        <p:blipFill>
          <a:blip r:embed="rId1"/>
          <a:stretch/>
        </p:blipFill>
        <p:spPr>
          <a:xfrm>
            <a:off x="822960" y="705600"/>
            <a:ext cx="3026160" cy="366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4766760" y="1371600"/>
            <a:ext cx="348156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8" name="CustomShape 2"/>
          <p:cNvSpPr/>
          <p:nvPr/>
        </p:nvSpPr>
        <p:spPr>
          <a:xfrm>
            <a:off x="5085360" y="1683360"/>
            <a:ext cx="29084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模型调整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759" name="CustomShape 3"/>
          <p:cNvSpPr/>
          <p:nvPr/>
        </p:nvSpPr>
        <p:spPr>
          <a:xfrm>
            <a:off x="5085360" y="2334240"/>
            <a:ext cx="29084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每个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link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都可以利用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GUI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直接修改大小、相对位置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760" name="Group 4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761" name="CustomShape 5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6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3" name="Group 7"/>
          <p:cNvGrpSpPr/>
          <p:nvPr/>
        </p:nvGrpSpPr>
        <p:grpSpPr>
          <a:xfrm>
            <a:off x="4391280" y="573840"/>
            <a:ext cx="684360" cy="254520"/>
            <a:chOff x="4391280" y="573840"/>
            <a:chExt cx="684360" cy="254520"/>
          </a:xfrm>
        </p:grpSpPr>
        <p:sp>
          <p:nvSpPr>
            <p:cNvPr id="764" name="CustomShape 8"/>
            <p:cNvSpPr/>
            <p:nvPr/>
          </p:nvSpPr>
          <p:spPr>
            <a:xfrm>
              <a:off x="439128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9"/>
            <p:cNvSpPr/>
            <p:nvPr/>
          </p:nvSpPr>
          <p:spPr>
            <a:xfrm>
              <a:off x="478080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6" name="CustomShape 10"/>
          <p:cNvSpPr/>
          <p:nvPr/>
        </p:nvSpPr>
        <p:spPr>
          <a:xfrm>
            <a:off x="4586040" y="4166280"/>
            <a:ext cx="294840" cy="254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67" name="Group 11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768" name="CustomShape 12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13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14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15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16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17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74" name="图片 2" descr=""/>
          <p:cNvPicPr/>
          <p:nvPr/>
        </p:nvPicPr>
        <p:blipFill>
          <a:blip r:embed="rId1"/>
          <a:stretch/>
        </p:blipFill>
        <p:spPr>
          <a:xfrm>
            <a:off x="501120" y="439560"/>
            <a:ext cx="3708720" cy="430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4766760" y="1371600"/>
            <a:ext cx="348156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6" name="CustomShape 2"/>
          <p:cNvSpPr/>
          <p:nvPr/>
        </p:nvSpPr>
        <p:spPr>
          <a:xfrm>
            <a:off x="5085360" y="1683360"/>
            <a:ext cx="29084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模型导出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777" name="CustomShape 3"/>
          <p:cNvSpPr/>
          <p:nvPr/>
        </p:nvSpPr>
        <p:spPr>
          <a:xfrm>
            <a:off x="5085360" y="2334240"/>
            <a:ext cx="29084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调整完毕后，可以导出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model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文件。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后续可以直接在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gazebo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重复利用这个模型，或者再进行模型修改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778" name="Group 4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779" name="CustomShape 5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6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1" name="Group 7"/>
          <p:cNvGrpSpPr/>
          <p:nvPr/>
        </p:nvGrpSpPr>
        <p:grpSpPr>
          <a:xfrm>
            <a:off x="4391280" y="573840"/>
            <a:ext cx="684360" cy="254520"/>
            <a:chOff x="4391280" y="573840"/>
            <a:chExt cx="684360" cy="254520"/>
          </a:xfrm>
        </p:grpSpPr>
        <p:sp>
          <p:nvSpPr>
            <p:cNvPr id="782" name="CustomShape 8"/>
            <p:cNvSpPr/>
            <p:nvPr/>
          </p:nvSpPr>
          <p:spPr>
            <a:xfrm>
              <a:off x="439128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9"/>
            <p:cNvSpPr/>
            <p:nvPr/>
          </p:nvSpPr>
          <p:spPr>
            <a:xfrm>
              <a:off x="478080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4" name="CustomShape 10"/>
          <p:cNvSpPr/>
          <p:nvPr/>
        </p:nvSpPr>
        <p:spPr>
          <a:xfrm>
            <a:off x="4586040" y="4166280"/>
            <a:ext cx="294840" cy="254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85" name="Group 11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786" name="CustomShape 12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13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14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15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16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17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92" name="图片 3" descr=""/>
          <p:cNvPicPr/>
          <p:nvPr/>
        </p:nvPicPr>
        <p:blipFill>
          <a:blip r:embed="rId1"/>
          <a:stretch/>
        </p:blipFill>
        <p:spPr>
          <a:xfrm>
            <a:off x="186840" y="1049040"/>
            <a:ext cx="4398120" cy="287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4766760" y="1371600"/>
            <a:ext cx="348156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4" name="CustomShape 2"/>
          <p:cNvSpPr/>
          <p:nvPr/>
        </p:nvSpPr>
        <p:spPr>
          <a:xfrm>
            <a:off x="5085360" y="1683360"/>
            <a:ext cx="29084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模型使用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795" name="CustomShape 3"/>
          <p:cNvSpPr/>
          <p:nvPr/>
        </p:nvSpPr>
        <p:spPr>
          <a:xfrm>
            <a:off x="5085360" y="2334240"/>
            <a:ext cx="29084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模型可以在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world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中进行平移、旋转等变换，实现一个个拼接成完整道路系统的效果。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796" name="Group 4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797" name="CustomShape 5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6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9" name="Group 7"/>
          <p:cNvGrpSpPr/>
          <p:nvPr/>
        </p:nvGrpSpPr>
        <p:grpSpPr>
          <a:xfrm>
            <a:off x="4391280" y="573840"/>
            <a:ext cx="684360" cy="254520"/>
            <a:chOff x="4391280" y="573840"/>
            <a:chExt cx="684360" cy="254520"/>
          </a:xfrm>
        </p:grpSpPr>
        <p:sp>
          <p:nvSpPr>
            <p:cNvPr id="800" name="CustomShape 8"/>
            <p:cNvSpPr/>
            <p:nvPr/>
          </p:nvSpPr>
          <p:spPr>
            <a:xfrm>
              <a:off x="439128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9"/>
            <p:cNvSpPr/>
            <p:nvPr/>
          </p:nvSpPr>
          <p:spPr>
            <a:xfrm>
              <a:off x="478080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2" name="CustomShape 10"/>
          <p:cNvSpPr/>
          <p:nvPr/>
        </p:nvSpPr>
        <p:spPr>
          <a:xfrm>
            <a:off x="4586040" y="4166280"/>
            <a:ext cx="294840" cy="254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03" name="Group 11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804" name="CustomShape 12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13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14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15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16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17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10" name="图片 7" descr=""/>
          <p:cNvPicPr/>
          <p:nvPr/>
        </p:nvPicPr>
        <p:blipFill>
          <a:blip r:embed="rId1"/>
          <a:stretch/>
        </p:blipFill>
        <p:spPr>
          <a:xfrm>
            <a:off x="202680" y="1174680"/>
            <a:ext cx="4383720" cy="235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4766760" y="1371600"/>
            <a:ext cx="348156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2" name="CustomShape 2"/>
          <p:cNvSpPr/>
          <p:nvPr/>
        </p:nvSpPr>
        <p:spPr>
          <a:xfrm>
            <a:off x="5085360" y="1683360"/>
            <a:ext cx="29084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简单道路搭建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813" name="CustomShape 3"/>
          <p:cNvSpPr/>
          <p:nvPr/>
        </p:nvSpPr>
        <p:spPr>
          <a:xfrm>
            <a:off x="5085360" y="2334240"/>
            <a:ext cx="29084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搭建道路中的模型的放置，平移，缩放，旋转，对齐等操作不加赘述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目前的效果图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814" name="Group 4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815" name="CustomShape 5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6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7" name="Group 7"/>
          <p:cNvGrpSpPr/>
          <p:nvPr/>
        </p:nvGrpSpPr>
        <p:grpSpPr>
          <a:xfrm>
            <a:off x="4391280" y="573840"/>
            <a:ext cx="684360" cy="254520"/>
            <a:chOff x="4391280" y="573840"/>
            <a:chExt cx="684360" cy="254520"/>
          </a:xfrm>
        </p:grpSpPr>
        <p:sp>
          <p:nvSpPr>
            <p:cNvPr id="818" name="CustomShape 8"/>
            <p:cNvSpPr/>
            <p:nvPr/>
          </p:nvSpPr>
          <p:spPr>
            <a:xfrm>
              <a:off x="439128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9"/>
            <p:cNvSpPr/>
            <p:nvPr/>
          </p:nvSpPr>
          <p:spPr>
            <a:xfrm>
              <a:off x="478080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0" name="CustomShape 10"/>
          <p:cNvSpPr/>
          <p:nvPr/>
        </p:nvSpPr>
        <p:spPr>
          <a:xfrm>
            <a:off x="4586040" y="4166280"/>
            <a:ext cx="294840" cy="254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21" name="Group 11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822" name="CustomShape 12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13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14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15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16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17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28" name="图片 4" descr=""/>
          <p:cNvPicPr/>
          <p:nvPr/>
        </p:nvPicPr>
        <p:blipFill>
          <a:blip r:embed="rId1"/>
          <a:stretch/>
        </p:blipFill>
        <p:spPr>
          <a:xfrm>
            <a:off x="176040" y="898560"/>
            <a:ext cx="4476240" cy="318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850200" y="1091520"/>
            <a:ext cx="1443240" cy="1443240"/>
          </a:xfrm>
          <a:prstGeom prst="ellipse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"/>
          <p:cNvSpPr/>
          <p:nvPr/>
        </p:nvSpPr>
        <p:spPr>
          <a:xfrm>
            <a:off x="849240" y="515520"/>
            <a:ext cx="7444800" cy="4111920"/>
          </a:xfrm>
          <a:prstGeom prst="snip2DiagRect">
            <a:avLst>
              <a:gd name="adj1" fmla="val 0"/>
              <a:gd name="adj2" fmla="val 16667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0" name="CustomShape 3"/>
          <p:cNvSpPr/>
          <p:nvPr/>
        </p:nvSpPr>
        <p:spPr>
          <a:xfrm>
            <a:off x="2246760" y="2489760"/>
            <a:ext cx="4649760" cy="9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5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算法学习与实验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41" name="CustomShape 4"/>
          <p:cNvSpPr/>
          <p:nvPr/>
        </p:nvSpPr>
        <p:spPr>
          <a:xfrm>
            <a:off x="3752280" y="1392480"/>
            <a:ext cx="1638720" cy="840960"/>
          </a:xfrm>
          <a:prstGeom prst="rect">
            <a:avLst/>
          </a:prstGeom>
          <a:noFill/>
          <a:ln>
            <a:noFill/>
          </a:ln>
          <a:effectLst>
            <a:outerShdw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0</a:t>
            </a:r>
            <a:r>
              <a:rPr b="1" lang="en-US" sz="6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1</a:t>
            </a:r>
            <a:endParaRPr b="0" lang="en-US" sz="6000" spc="-1" strike="noStrike">
              <a:latin typeface="Arial"/>
            </a:endParaRPr>
          </a:p>
        </p:txBody>
      </p:sp>
      <p:grpSp>
        <p:nvGrpSpPr>
          <p:cNvPr id="542" name="Group 5"/>
          <p:cNvGrpSpPr/>
          <p:nvPr/>
        </p:nvGrpSpPr>
        <p:grpSpPr>
          <a:xfrm>
            <a:off x="8455680" y="3467880"/>
            <a:ext cx="63360" cy="1159560"/>
            <a:chOff x="8455680" y="3467880"/>
            <a:chExt cx="63360" cy="1159560"/>
          </a:xfrm>
        </p:grpSpPr>
        <p:sp>
          <p:nvSpPr>
            <p:cNvPr id="543" name="CustomShape 6"/>
            <p:cNvSpPr/>
            <p:nvPr/>
          </p:nvSpPr>
          <p:spPr>
            <a:xfrm rot="5400000">
              <a:off x="8455680" y="34675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7"/>
            <p:cNvSpPr/>
            <p:nvPr/>
          </p:nvSpPr>
          <p:spPr>
            <a:xfrm rot="5400000">
              <a:off x="8455680" y="36867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8"/>
            <p:cNvSpPr/>
            <p:nvPr/>
          </p:nvSpPr>
          <p:spPr>
            <a:xfrm rot="5400000">
              <a:off x="8455680" y="39060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9"/>
            <p:cNvSpPr/>
            <p:nvPr/>
          </p:nvSpPr>
          <p:spPr>
            <a:xfrm rot="5400000">
              <a:off x="8455680" y="41256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10"/>
            <p:cNvSpPr/>
            <p:nvPr/>
          </p:nvSpPr>
          <p:spPr>
            <a:xfrm rot="5400000">
              <a:off x="8455680" y="43448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11"/>
            <p:cNvSpPr/>
            <p:nvPr/>
          </p:nvSpPr>
          <p:spPr>
            <a:xfrm rot="5400000">
              <a:off x="8455680" y="45640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9" name="Group 12"/>
          <p:cNvGrpSpPr/>
          <p:nvPr/>
        </p:nvGrpSpPr>
        <p:grpSpPr>
          <a:xfrm>
            <a:off x="625680" y="515520"/>
            <a:ext cx="63360" cy="1159200"/>
            <a:chOff x="625680" y="515520"/>
            <a:chExt cx="63360" cy="1159200"/>
          </a:xfrm>
        </p:grpSpPr>
        <p:sp>
          <p:nvSpPr>
            <p:cNvPr id="550" name="CustomShape 13"/>
            <p:cNvSpPr/>
            <p:nvPr/>
          </p:nvSpPr>
          <p:spPr>
            <a:xfrm rot="5400000">
              <a:off x="625680" y="5151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14"/>
            <p:cNvSpPr/>
            <p:nvPr/>
          </p:nvSpPr>
          <p:spPr>
            <a:xfrm rot="5400000">
              <a:off x="625680" y="7344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15"/>
            <p:cNvSpPr/>
            <p:nvPr/>
          </p:nvSpPr>
          <p:spPr>
            <a:xfrm rot="5400000">
              <a:off x="625680" y="9536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16"/>
            <p:cNvSpPr/>
            <p:nvPr/>
          </p:nvSpPr>
          <p:spPr>
            <a:xfrm rot="5400000">
              <a:off x="625680" y="11728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17"/>
            <p:cNvSpPr/>
            <p:nvPr/>
          </p:nvSpPr>
          <p:spPr>
            <a:xfrm rot="5400000">
              <a:off x="625680" y="13921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18"/>
            <p:cNvSpPr/>
            <p:nvPr/>
          </p:nvSpPr>
          <p:spPr>
            <a:xfrm rot="5400000">
              <a:off x="625680" y="16113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6" name="Group 19"/>
          <p:cNvGrpSpPr/>
          <p:nvPr/>
        </p:nvGrpSpPr>
        <p:grpSpPr>
          <a:xfrm>
            <a:off x="6487200" y="903240"/>
            <a:ext cx="1153800" cy="1013400"/>
            <a:chOff x="6487200" y="903240"/>
            <a:chExt cx="1153800" cy="1013400"/>
          </a:xfrm>
        </p:grpSpPr>
        <p:grpSp>
          <p:nvGrpSpPr>
            <p:cNvPr id="557" name="Group 20"/>
            <p:cNvGrpSpPr/>
            <p:nvPr/>
          </p:nvGrpSpPr>
          <p:grpSpPr>
            <a:xfrm>
              <a:off x="6487200" y="1486800"/>
              <a:ext cx="1153800" cy="429840"/>
              <a:chOff x="6487200" y="1486800"/>
              <a:chExt cx="1153800" cy="429840"/>
            </a:xfrm>
          </p:grpSpPr>
          <p:sp>
            <p:nvSpPr>
              <p:cNvPr id="558" name="CustomShape 21"/>
              <p:cNvSpPr/>
              <p:nvPr/>
            </p:nvSpPr>
            <p:spPr>
              <a:xfrm flipH="1">
                <a:off x="714348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CustomShape 22"/>
              <p:cNvSpPr/>
              <p:nvPr/>
            </p:nvSpPr>
            <p:spPr>
              <a:xfrm flipH="1">
                <a:off x="648684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60" name="CustomShape 23"/>
            <p:cNvSpPr/>
            <p:nvPr/>
          </p:nvSpPr>
          <p:spPr>
            <a:xfrm flipH="1">
              <a:off x="7143480" y="903240"/>
              <a:ext cx="497160" cy="42984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1" name="Group 24"/>
          <p:cNvGrpSpPr/>
          <p:nvPr/>
        </p:nvGrpSpPr>
        <p:grpSpPr>
          <a:xfrm>
            <a:off x="1375920" y="515520"/>
            <a:ext cx="394560" cy="2594160"/>
            <a:chOff x="1375920" y="515520"/>
            <a:chExt cx="394560" cy="2594160"/>
          </a:xfrm>
        </p:grpSpPr>
        <p:sp>
          <p:nvSpPr>
            <p:cNvPr id="562" name="CustomShape 25"/>
            <p:cNvSpPr/>
            <p:nvPr/>
          </p:nvSpPr>
          <p:spPr>
            <a:xfrm flipV="1" rot="5400000">
              <a:off x="313560" y="1577520"/>
              <a:ext cx="244368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26"/>
            <p:cNvSpPr/>
            <p:nvPr/>
          </p:nvSpPr>
          <p:spPr>
            <a:xfrm flipV="1" rot="5400000">
              <a:off x="1620720" y="295992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4766760" y="1371600"/>
            <a:ext cx="348156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0" name="CustomShape 2"/>
          <p:cNvSpPr/>
          <p:nvPr/>
        </p:nvSpPr>
        <p:spPr>
          <a:xfrm>
            <a:off x="5085360" y="1683360"/>
            <a:ext cx="29084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简单道路搭建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5085360" y="2334240"/>
            <a:ext cx="29084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目前的效果图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建筑物，路灯，行人，树木，车辆，直线车道，带碰撞效果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832" name="Group 4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833" name="CustomShape 5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stomShape 6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5" name="Group 7"/>
          <p:cNvGrpSpPr/>
          <p:nvPr/>
        </p:nvGrpSpPr>
        <p:grpSpPr>
          <a:xfrm>
            <a:off x="4391280" y="573840"/>
            <a:ext cx="684360" cy="254520"/>
            <a:chOff x="4391280" y="573840"/>
            <a:chExt cx="684360" cy="254520"/>
          </a:xfrm>
        </p:grpSpPr>
        <p:sp>
          <p:nvSpPr>
            <p:cNvPr id="836" name="CustomShape 8"/>
            <p:cNvSpPr/>
            <p:nvPr/>
          </p:nvSpPr>
          <p:spPr>
            <a:xfrm>
              <a:off x="439128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9"/>
            <p:cNvSpPr/>
            <p:nvPr/>
          </p:nvSpPr>
          <p:spPr>
            <a:xfrm>
              <a:off x="478080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8" name="CustomShape 10"/>
          <p:cNvSpPr/>
          <p:nvPr/>
        </p:nvSpPr>
        <p:spPr>
          <a:xfrm>
            <a:off x="4586040" y="4166280"/>
            <a:ext cx="294840" cy="254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39" name="Group 11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840" name="CustomShape 12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13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stomShape 14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stomShape 15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16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17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46" name="图片 5" descr=""/>
          <p:cNvPicPr/>
          <p:nvPr/>
        </p:nvPicPr>
        <p:blipFill>
          <a:blip r:embed="rId1"/>
          <a:stretch/>
        </p:blipFill>
        <p:spPr>
          <a:xfrm>
            <a:off x="170280" y="1015200"/>
            <a:ext cx="4515840" cy="263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4766760" y="1371600"/>
            <a:ext cx="348156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8" name="CustomShape 2"/>
          <p:cNvSpPr/>
          <p:nvPr/>
        </p:nvSpPr>
        <p:spPr>
          <a:xfrm>
            <a:off x="5085360" y="1683360"/>
            <a:ext cx="29084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简单道路搭建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849" name="CustomShape 3"/>
          <p:cNvSpPr/>
          <p:nvPr/>
        </p:nvSpPr>
        <p:spPr>
          <a:xfrm>
            <a:off x="5085360" y="2334240"/>
            <a:ext cx="29084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目前的效果图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建筑物，路灯，行人，树木，车辆，直线车道，带碰撞效果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pSp>
        <p:nvGrpSpPr>
          <p:cNvPr id="850" name="Group 4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851" name="CustomShape 5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CustomShape 6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3" name="Group 7"/>
          <p:cNvGrpSpPr/>
          <p:nvPr/>
        </p:nvGrpSpPr>
        <p:grpSpPr>
          <a:xfrm>
            <a:off x="4391280" y="573840"/>
            <a:ext cx="684360" cy="254520"/>
            <a:chOff x="4391280" y="573840"/>
            <a:chExt cx="684360" cy="254520"/>
          </a:xfrm>
        </p:grpSpPr>
        <p:sp>
          <p:nvSpPr>
            <p:cNvPr id="854" name="CustomShape 8"/>
            <p:cNvSpPr/>
            <p:nvPr/>
          </p:nvSpPr>
          <p:spPr>
            <a:xfrm>
              <a:off x="439128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9"/>
            <p:cNvSpPr/>
            <p:nvPr/>
          </p:nvSpPr>
          <p:spPr>
            <a:xfrm>
              <a:off x="478080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6" name="CustomShape 10"/>
          <p:cNvSpPr/>
          <p:nvPr/>
        </p:nvSpPr>
        <p:spPr>
          <a:xfrm>
            <a:off x="4586040" y="4166280"/>
            <a:ext cx="294840" cy="254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57" name="Group 11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858" name="CustomShape 12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13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14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CustomShape 15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16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CustomShape 17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64" name="图片 6" descr=""/>
          <p:cNvPicPr/>
          <p:nvPr/>
        </p:nvPicPr>
        <p:blipFill>
          <a:blip r:embed="rId1"/>
          <a:stretch/>
        </p:blipFill>
        <p:spPr>
          <a:xfrm>
            <a:off x="167040" y="1145520"/>
            <a:ext cx="4418640" cy="262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3850200" y="1091520"/>
            <a:ext cx="1443240" cy="1443240"/>
          </a:xfrm>
          <a:prstGeom prst="ellipse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2"/>
          <p:cNvSpPr/>
          <p:nvPr/>
        </p:nvSpPr>
        <p:spPr>
          <a:xfrm>
            <a:off x="849240" y="515520"/>
            <a:ext cx="7444800" cy="4111920"/>
          </a:xfrm>
          <a:prstGeom prst="snip2DiagRect">
            <a:avLst>
              <a:gd name="adj1" fmla="val 0"/>
              <a:gd name="adj2" fmla="val 16667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7" name="CustomShape 3"/>
          <p:cNvSpPr/>
          <p:nvPr/>
        </p:nvSpPr>
        <p:spPr>
          <a:xfrm>
            <a:off x="1962000" y="2489760"/>
            <a:ext cx="5382000" cy="9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YOLO</a:t>
            </a:r>
            <a:r>
              <a:rPr b="1" lang="zh-CN" sz="5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集成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868" name="CustomShape 4"/>
          <p:cNvSpPr/>
          <p:nvPr/>
        </p:nvSpPr>
        <p:spPr>
          <a:xfrm>
            <a:off x="3752280" y="1392480"/>
            <a:ext cx="1638720" cy="840960"/>
          </a:xfrm>
          <a:prstGeom prst="rect">
            <a:avLst/>
          </a:prstGeom>
          <a:noFill/>
          <a:ln>
            <a:noFill/>
          </a:ln>
          <a:effectLst>
            <a:outerShdw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0</a:t>
            </a:r>
            <a:r>
              <a:rPr b="1" lang="en-US" sz="6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4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69" name="CustomShape 5"/>
          <p:cNvSpPr/>
          <p:nvPr/>
        </p:nvSpPr>
        <p:spPr>
          <a:xfrm>
            <a:off x="2246760" y="3426120"/>
            <a:ext cx="464976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0" name="Group 6"/>
          <p:cNvGrpSpPr/>
          <p:nvPr/>
        </p:nvGrpSpPr>
        <p:grpSpPr>
          <a:xfrm>
            <a:off x="8455680" y="3467880"/>
            <a:ext cx="63360" cy="1159560"/>
            <a:chOff x="8455680" y="3467880"/>
            <a:chExt cx="63360" cy="1159560"/>
          </a:xfrm>
        </p:grpSpPr>
        <p:sp>
          <p:nvSpPr>
            <p:cNvPr id="871" name="CustomShape 7"/>
            <p:cNvSpPr/>
            <p:nvPr/>
          </p:nvSpPr>
          <p:spPr>
            <a:xfrm rot="5400000">
              <a:off x="8455680" y="34675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CustomShape 8"/>
            <p:cNvSpPr/>
            <p:nvPr/>
          </p:nvSpPr>
          <p:spPr>
            <a:xfrm rot="5400000">
              <a:off x="8455680" y="36867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9"/>
            <p:cNvSpPr/>
            <p:nvPr/>
          </p:nvSpPr>
          <p:spPr>
            <a:xfrm rot="5400000">
              <a:off x="8455680" y="39060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10"/>
            <p:cNvSpPr/>
            <p:nvPr/>
          </p:nvSpPr>
          <p:spPr>
            <a:xfrm rot="5400000">
              <a:off x="8455680" y="41256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11"/>
            <p:cNvSpPr/>
            <p:nvPr/>
          </p:nvSpPr>
          <p:spPr>
            <a:xfrm rot="5400000">
              <a:off x="8455680" y="43448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12"/>
            <p:cNvSpPr/>
            <p:nvPr/>
          </p:nvSpPr>
          <p:spPr>
            <a:xfrm rot="5400000">
              <a:off x="8455680" y="45640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7" name="Group 13"/>
          <p:cNvGrpSpPr/>
          <p:nvPr/>
        </p:nvGrpSpPr>
        <p:grpSpPr>
          <a:xfrm>
            <a:off x="625680" y="515520"/>
            <a:ext cx="63360" cy="1159200"/>
            <a:chOff x="625680" y="515520"/>
            <a:chExt cx="63360" cy="1159200"/>
          </a:xfrm>
        </p:grpSpPr>
        <p:sp>
          <p:nvSpPr>
            <p:cNvPr id="878" name="CustomShape 14"/>
            <p:cNvSpPr/>
            <p:nvPr/>
          </p:nvSpPr>
          <p:spPr>
            <a:xfrm rot="5400000">
              <a:off x="625680" y="5151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CustomShape 15"/>
            <p:cNvSpPr/>
            <p:nvPr/>
          </p:nvSpPr>
          <p:spPr>
            <a:xfrm rot="5400000">
              <a:off x="625680" y="7344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CustomShape 16"/>
            <p:cNvSpPr/>
            <p:nvPr/>
          </p:nvSpPr>
          <p:spPr>
            <a:xfrm rot="5400000">
              <a:off x="625680" y="9536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CustomShape 17"/>
            <p:cNvSpPr/>
            <p:nvPr/>
          </p:nvSpPr>
          <p:spPr>
            <a:xfrm rot="5400000">
              <a:off x="625680" y="11728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18"/>
            <p:cNvSpPr/>
            <p:nvPr/>
          </p:nvSpPr>
          <p:spPr>
            <a:xfrm rot="5400000">
              <a:off x="625680" y="13921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CustomShape 19"/>
            <p:cNvSpPr/>
            <p:nvPr/>
          </p:nvSpPr>
          <p:spPr>
            <a:xfrm rot="5400000">
              <a:off x="625680" y="16113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4" name="Group 20"/>
          <p:cNvGrpSpPr/>
          <p:nvPr/>
        </p:nvGrpSpPr>
        <p:grpSpPr>
          <a:xfrm>
            <a:off x="6487200" y="903240"/>
            <a:ext cx="1153800" cy="1013400"/>
            <a:chOff x="6487200" y="903240"/>
            <a:chExt cx="1153800" cy="1013400"/>
          </a:xfrm>
        </p:grpSpPr>
        <p:grpSp>
          <p:nvGrpSpPr>
            <p:cNvPr id="885" name="Group 21"/>
            <p:cNvGrpSpPr/>
            <p:nvPr/>
          </p:nvGrpSpPr>
          <p:grpSpPr>
            <a:xfrm>
              <a:off x="6487200" y="1486800"/>
              <a:ext cx="1153800" cy="429840"/>
              <a:chOff x="6487200" y="1486800"/>
              <a:chExt cx="1153800" cy="429840"/>
            </a:xfrm>
          </p:grpSpPr>
          <p:sp>
            <p:nvSpPr>
              <p:cNvPr id="886" name="CustomShape 22"/>
              <p:cNvSpPr/>
              <p:nvPr/>
            </p:nvSpPr>
            <p:spPr>
              <a:xfrm flipH="1">
                <a:off x="714348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7" name="CustomShape 23"/>
              <p:cNvSpPr/>
              <p:nvPr/>
            </p:nvSpPr>
            <p:spPr>
              <a:xfrm flipH="1">
                <a:off x="648684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8" name="CustomShape 24"/>
            <p:cNvSpPr/>
            <p:nvPr/>
          </p:nvSpPr>
          <p:spPr>
            <a:xfrm flipH="1">
              <a:off x="7143480" y="903240"/>
              <a:ext cx="497160" cy="42984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9" name="Group 25"/>
          <p:cNvGrpSpPr/>
          <p:nvPr/>
        </p:nvGrpSpPr>
        <p:grpSpPr>
          <a:xfrm>
            <a:off x="1375920" y="515520"/>
            <a:ext cx="394560" cy="2594160"/>
            <a:chOff x="1375920" y="515520"/>
            <a:chExt cx="394560" cy="2594160"/>
          </a:xfrm>
        </p:grpSpPr>
        <p:sp>
          <p:nvSpPr>
            <p:cNvPr id="890" name="CustomShape 26"/>
            <p:cNvSpPr/>
            <p:nvPr/>
          </p:nvSpPr>
          <p:spPr>
            <a:xfrm flipV="1" rot="5400000">
              <a:off x="313560" y="1577520"/>
              <a:ext cx="244368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27"/>
            <p:cNvSpPr/>
            <p:nvPr/>
          </p:nvSpPr>
          <p:spPr>
            <a:xfrm flipV="1" rot="5400000">
              <a:off x="1620720" y="295992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4766760" y="1371600"/>
            <a:ext cx="348156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93" name="CustomShape 2"/>
          <p:cNvSpPr/>
          <p:nvPr/>
        </p:nvSpPr>
        <p:spPr>
          <a:xfrm>
            <a:off x="5086800" y="1946880"/>
            <a:ext cx="316296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拉取</a:t>
            </a:r>
            <a:r>
              <a:rPr b="1" lang="en-US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YOLO 3D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894" name="CustomShape 3"/>
          <p:cNvSpPr/>
          <p:nvPr/>
        </p:nvSpPr>
        <p:spPr>
          <a:xfrm>
            <a:off x="5086800" y="2400120"/>
            <a:ext cx="29084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使用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python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或者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docker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配置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代码链接：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0000ff"/>
                </a:solidFill>
                <a:uFillTx/>
                <a:latin typeface="Consolas"/>
                <a:ea typeface="IBM Plex Sans Medium"/>
                <a:hlinkClick r:id="rId1"/>
              </a:rPr>
              <a:t>https://github.com/ruhyadi/YOLO3D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pSp>
        <p:nvGrpSpPr>
          <p:cNvPr id="895" name="Group 4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896" name="CustomShape 5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CustomShape 6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8" name="Group 7"/>
          <p:cNvGrpSpPr/>
          <p:nvPr/>
        </p:nvGrpSpPr>
        <p:grpSpPr>
          <a:xfrm>
            <a:off x="4391280" y="573840"/>
            <a:ext cx="684360" cy="254520"/>
            <a:chOff x="4391280" y="573840"/>
            <a:chExt cx="684360" cy="254520"/>
          </a:xfrm>
        </p:grpSpPr>
        <p:sp>
          <p:nvSpPr>
            <p:cNvPr id="899" name="CustomShape 8"/>
            <p:cNvSpPr/>
            <p:nvPr/>
          </p:nvSpPr>
          <p:spPr>
            <a:xfrm>
              <a:off x="439128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9"/>
            <p:cNvSpPr/>
            <p:nvPr/>
          </p:nvSpPr>
          <p:spPr>
            <a:xfrm>
              <a:off x="478080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1" name="CustomShape 10"/>
          <p:cNvSpPr/>
          <p:nvPr/>
        </p:nvSpPr>
        <p:spPr>
          <a:xfrm>
            <a:off x="4586040" y="4166280"/>
            <a:ext cx="294840" cy="254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902" name="Group 11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903" name="CustomShape 12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13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14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15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16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17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09" name="图片 3" descr=""/>
          <p:cNvPicPr/>
          <p:nvPr/>
        </p:nvPicPr>
        <p:blipFill>
          <a:blip r:embed="rId2"/>
          <a:stretch/>
        </p:blipFill>
        <p:spPr>
          <a:xfrm>
            <a:off x="366480" y="1122120"/>
            <a:ext cx="3990600" cy="274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CustomShape 1"/>
          <p:cNvSpPr/>
          <p:nvPr/>
        </p:nvSpPr>
        <p:spPr>
          <a:xfrm>
            <a:off x="4766760" y="1371600"/>
            <a:ext cx="348156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1" name="CustomShape 2"/>
          <p:cNvSpPr/>
          <p:nvPr/>
        </p:nvSpPr>
        <p:spPr>
          <a:xfrm>
            <a:off x="5085360" y="1977840"/>
            <a:ext cx="316296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使用</a:t>
            </a:r>
            <a:r>
              <a:rPr b="1" lang="en-US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YOLO 3D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912" name="CustomShape 3"/>
          <p:cNvSpPr/>
          <p:nvPr/>
        </p:nvSpPr>
        <p:spPr>
          <a:xfrm>
            <a:off x="5085360" y="2440800"/>
            <a:ext cx="29084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根据参考的项目获取预训练文件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可执行训练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pSp>
        <p:nvGrpSpPr>
          <p:cNvPr id="913" name="Group 4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914" name="CustomShape 5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6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16" name="Group 7"/>
          <p:cNvGrpSpPr/>
          <p:nvPr/>
        </p:nvGrpSpPr>
        <p:grpSpPr>
          <a:xfrm>
            <a:off x="4391280" y="573840"/>
            <a:ext cx="684360" cy="254520"/>
            <a:chOff x="4391280" y="573840"/>
            <a:chExt cx="684360" cy="254520"/>
          </a:xfrm>
        </p:grpSpPr>
        <p:sp>
          <p:nvSpPr>
            <p:cNvPr id="917" name="CustomShape 8"/>
            <p:cNvSpPr/>
            <p:nvPr/>
          </p:nvSpPr>
          <p:spPr>
            <a:xfrm>
              <a:off x="439128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9"/>
            <p:cNvSpPr/>
            <p:nvPr/>
          </p:nvSpPr>
          <p:spPr>
            <a:xfrm>
              <a:off x="4780800" y="573840"/>
              <a:ext cx="294840" cy="25452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9" name="CustomShape 10"/>
          <p:cNvSpPr/>
          <p:nvPr/>
        </p:nvSpPr>
        <p:spPr>
          <a:xfrm>
            <a:off x="4586040" y="4166280"/>
            <a:ext cx="294840" cy="254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920" name="Group 11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921" name="CustomShape 12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13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14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15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16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17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7" name="CustomShape 18"/>
          <p:cNvSpPr/>
          <p:nvPr/>
        </p:nvSpPr>
        <p:spPr>
          <a:xfrm>
            <a:off x="374400" y="627120"/>
            <a:ext cx="4235400" cy="3888360"/>
          </a:xfrm>
          <a:prstGeom prst="snip2DiagRect">
            <a:avLst>
              <a:gd name="adj1" fmla="val 0"/>
              <a:gd name="adj2" fmla="val 16667"/>
            </a:avLst>
          </a:prstGeom>
          <a:blipFill rotWithShape="0">
            <a:blip r:embed="rId1"/>
            <a:stretch>
              <a:fillRect l="44083" t="0" r="147331" b="0"/>
            </a:stretch>
          </a:blip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ustomShape 1"/>
          <p:cNvSpPr/>
          <p:nvPr/>
        </p:nvSpPr>
        <p:spPr>
          <a:xfrm>
            <a:off x="72000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使用</a:t>
            </a:r>
            <a:r>
              <a:rPr b="1" lang="en-US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colcon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编译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929" name="CustomShape 2"/>
          <p:cNvSpPr/>
          <p:nvPr/>
        </p:nvSpPr>
        <p:spPr>
          <a:xfrm>
            <a:off x="720000" y="1215720"/>
            <a:ext cx="770328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5876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Colcon</a:t>
            </a:r>
            <a:r>
              <a:rPr b="0" lang="zh-CN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编译后可以得到可以在</a:t>
            </a:r>
            <a:r>
              <a:rPr b="0" lang="en-US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gazebo</a:t>
            </a:r>
            <a:r>
              <a:rPr b="0" lang="zh-CN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里使用的文件，如果更改了代码需要</a:t>
            </a:r>
            <a:r>
              <a:rPr b="1" lang="zh-CN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重新编译。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0" name="图片 3" descr=""/>
          <p:cNvPicPr/>
          <p:nvPr/>
        </p:nvPicPr>
        <p:blipFill>
          <a:blip r:embed="rId1"/>
          <a:stretch/>
        </p:blipFill>
        <p:spPr>
          <a:xfrm>
            <a:off x="827640" y="2076480"/>
            <a:ext cx="6095160" cy="199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ustomShape 1"/>
          <p:cNvSpPr/>
          <p:nvPr/>
        </p:nvSpPr>
        <p:spPr>
          <a:xfrm>
            <a:off x="720000" y="36540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使用编译后的代码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720000" y="1215720"/>
            <a:ext cx="207000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58760">
              <a:lnSpc>
                <a:spcPct val="100000"/>
              </a:lnSpc>
              <a:tabLst>
                <a:tab algn="l" pos="0"/>
              </a:tabLst>
            </a:pPr>
            <a:r>
              <a:rPr b="0" lang="zh-CN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使用</a:t>
            </a:r>
            <a:r>
              <a:rPr b="0" lang="en-US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Colcon</a:t>
            </a:r>
            <a:r>
              <a:rPr b="0" lang="zh-CN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编译后的代码启动</a:t>
            </a:r>
            <a:r>
              <a:rPr b="0" lang="en-US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Gazebo</a:t>
            </a:r>
            <a:r>
              <a:rPr b="0" lang="zh-CN" sz="1800" spc="-1" strike="noStrike">
                <a:solidFill>
                  <a:srgbClr val="e1e4e8"/>
                </a:solidFill>
                <a:latin typeface="Consolas"/>
                <a:ea typeface="IBM Plex Sans Medium"/>
              </a:rPr>
              <a:t>并构建预设的场景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3" name="图片 4" descr=""/>
          <p:cNvPicPr/>
          <p:nvPr/>
        </p:nvPicPr>
        <p:blipFill>
          <a:blip r:embed="rId1"/>
          <a:srcRect l="0" t="0" r="0" b="9528"/>
          <a:stretch/>
        </p:blipFill>
        <p:spPr>
          <a:xfrm>
            <a:off x="2683080" y="1127160"/>
            <a:ext cx="6352560" cy="359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ustomShape 1"/>
          <p:cNvSpPr/>
          <p:nvPr/>
        </p:nvSpPr>
        <p:spPr>
          <a:xfrm>
            <a:off x="5831640" y="1068480"/>
            <a:ext cx="2937240" cy="2399760"/>
          </a:xfrm>
          <a:prstGeom prst="snip2DiagRect">
            <a:avLst>
              <a:gd name="adj1" fmla="val 0"/>
              <a:gd name="adj2" fmla="val 22249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5" name="CustomShape 2"/>
          <p:cNvSpPr/>
          <p:nvPr/>
        </p:nvSpPr>
        <p:spPr>
          <a:xfrm>
            <a:off x="6074640" y="2218320"/>
            <a:ext cx="248328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与此同时启动</a:t>
            </a:r>
            <a:r>
              <a:rPr b="1" lang="en-US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YOLO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检测代码</a:t>
            </a:r>
            <a:endParaRPr b="0" lang="en-US" sz="3500" spc="-1" strike="noStrike">
              <a:latin typeface="Arial"/>
            </a:endParaRPr>
          </a:p>
        </p:txBody>
      </p:sp>
      <p:grpSp>
        <p:nvGrpSpPr>
          <p:cNvPr id="936" name="Group 3"/>
          <p:cNvGrpSpPr/>
          <p:nvPr/>
        </p:nvGrpSpPr>
        <p:grpSpPr>
          <a:xfrm>
            <a:off x="6073200" y="504000"/>
            <a:ext cx="3068640" cy="394200"/>
            <a:chOff x="6073200" y="504000"/>
            <a:chExt cx="3068640" cy="394200"/>
          </a:xfrm>
        </p:grpSpPr>
        <p:sp>
          <p:nvSpPr>
            <p:cNvPr id="937" name="CustomShape 4"/>
            <p:cNvSpPr/>
            <p:nvPr/>
          </p:nvSpPr>
          <p:spPr>
            <a:xfrm flipH="1">
              <a:off x="6223680" y="504000"/>
              <a:ext cx="291816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5"/>
            <p:cNvSpPr/>
            <p:nvPr/>
          </p:nvSpPr>
          <p:spPr>
            <a:xfrm flipH="1">
              <a:off x="6073200" y="74844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39" name="Group 6"/>
          <p:cNvGrpSpPr/>
          <p:nvPr/>
        </p:nvGrpSpPr>
        <p:grpSpPr>
          <a:xfrm>
            <a:off x="7085520" y="4421520"/>
            <a:ext cx="1162800" cy="63360"/>
            <a:chOff x="7085520" y="4421520"/>
            <a:chExt cx="1162800" cy="63360"/>
          </a:xfrm>
        </p:grpSpPr>
        <p:sp>
          <p:nvSpPr>
            <p:cNvPr id="940" name="CustomShape 7"/>
            <p:cNvSpPr/>
            <p:nvPr/>
          </p:nvSpPr>
          <p:spPr>
            <a:xfrm>
              <a:off x="708552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CustomShape 8"/>
            <p:cNvSpPr/>
            <p:nvPr/>
          </p:nvSpPr>
          <p:spPr>
            <a:xfrm>
              <a:off x="730548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CustomShape 9"/>
            <p:cNvSpPr/>
            <p:nvPr/>
          </p:nvSpPr>
          <p:spPr>
            <a:xfrm>
              <a:off x="75254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CustomShape 10"/>
            <p:cNvSpPr/>
            <p:nvPr/>
          </p:nvSpPr>
          <p:spPr>
            <a:xfrm>
              <a:off x="774504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CustomShape 11"/>
            <p:cNvSpPr/>
            <p:nvPr/>
          </p:nvSpPr>
          <p:spPr>
            <a:xfrm>
              <a:off x="796500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CustomShape 12"/>
            <p:cNvSpPr/>
            <p:nvPr/>
          </p:nvSpPr>
          <p:spPr>
            <a:xfrm>
              <a:off x="8184960" y="442152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46" name="图片 7" descr=""/>
          <p:cNvPicPr/>
          <p:nvPr/>
        </p:nvPicPr>
        <p:blipFill>
          <a:blip r:embed="rId1"/>
          <a:srcRect l="0" t="32820" r="0" b="0"/>
          <a:stretch/>
        </p:blipFill>
        <p:spPr>
          <a:xfrm>
            <a:off x="154440" y="663840"/>
            <a:ext cx="5515920" cy="345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1"/>
          <p:cNvSpPr/>
          <p:nvPr/>
        </p:nvSpPr>
        <p:spPr>
          <a:xfrm>
            <a:off x="72000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遇到的问题以及解决方案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948" name="CustomShape 2"/>
          <p:cNvSpPr/>
          <p:nvPr/>
        </p:nvSpPr>
        <p:spPr>
          <a:xfrm>
            <a:off x="720000" y="1215720"/>
            <a:ext cx="343440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297360">
              <a:lnSpc>
                <a:spcPct val="100000"/>
              </a:lnSpc>
              <a:spcBef>
                <a:spcPts val="1800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无法使用</a:t>
            </a:r>
            <a:r>
              <a:rPr b="1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pip install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原因：配置代理后，没有为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pip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配置镜像源导致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ssl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报错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解决方式：</a:t>
            </a:r>
            <a:endParaRPr b="0" lang="en-US" sz="1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在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/etc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文件夹设置全局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pip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代理</a:t>
            </a:r>
            <a:endParaRPr b="0" lang="en-US" sz="1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在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pip.conf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里配置用户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pip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代理</a:t>
            </a:r>
            <a:endParaRPr b="0" lang="en-US" sz="1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配置镜像源为清华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/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阿里源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spcBef>
                <a:spcPts val="1800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无法使用</a:t>
            </a:r>
            <a:r>
              <a:rPr b="1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apt install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原因：配置系统代理后，使用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apt install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发现需要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ssl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证书导致报错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解决方式：在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sources.list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更新为清华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/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阿里源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9" name="CustomShape 3"/>
          <p:cNvSpPr/>
          <p:nvPr/>
        </p:nvSpPr>
        <p:spPr>
          <a:xfrm>
            <a:off x="4260960" y="1215720"/>
            <a:ext cx="343440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58760">
              <a:lnSpc>
                <a:spcPct val="100000"/>
              </a:lnSpc>
              <a:spcBef>
                <a:spcPts val="1800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无法使用</a:t>
            </a:r>
            <a:r>
              <a:rPr b="1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docker pull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原因：只配置了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~/.bashrc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，但是无法直接通过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docker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访问外部网站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解决方式：配置系统代理后再配置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docker proxy config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spcBef>
                <a:spcPts val="1800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Gazebo</a:t>
            </a:r>
            <a:r>
              <a:rPr b="1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无响应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原因：使用代码调度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gazebo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时，使用代理会无法加载界面</a:t>
            </a:r>
            <a:endParaRPr b="0" lang="en-US" sz="1400" spc="-1" strike="noStrike"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解决方式：在使用命令行调出</a:t>
            </a:r>
            <a:r>
              <a:rPr b="0" lang="en-US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gazebo</a:t>
            </a:r>
            <a:r>
              <a:rPr b="0" lang="zh-CN" sz="1400" spc="-1" strike="noStrike">
                <a:solidFill>
                  <a:srgbClr val="e1e4e8"/>
                </a:solidFill>
                <a:latin typeface="-apple-system"/>
                <a:ea typeface="IBM Plex Sans Medium"/>
              </a:rPr>
              <a:t>时关闭当前终端的代理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CustomShape 1"/>
          <p:cNvSpPr/>
          <p:nvPr/>
        </p:nvSpPr>
        <p:spPr>
          <a:xfrm>
            <a:off x="3850200" y="1091520"/>
            <a:ext cx="1443240" cy="1443240"/>
          </a:xfrm>
          <a:prstGeom prst="ellipse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2"/>
          <p:cNvSpPr/>
          <p:nvPr/>
        </p:nvSpPr>
        <p:spPr>
          <a:xfrm>
            <a:off x="849240" y="515520"/>
            <a:ext cx="7444800" cy="4111920"/>
          </a:xfrm>
          <a:prstGeom prst="snip2DiagRect">
            <a:avLst>
              <a:gd name="adj1" fmla="val 0"/>
              <a:gd name="adj2" fmla="val 16667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2" name="CustomShape 3"/>
          <p:cNvSpPr/>
          <p:nvPr/>
        </p:nvSpPr>
        <p:spPr>
          <a:xfrm>
            <a:off x="2246760" y="3083400"/>
            <a:ext cx="4649760" cy="9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ffffff"/>
                </a:solidFill>
                <a:latin typeface="IBM Plex Sans"/>
                <a:ea typeface="DejaVu Sans"/>
              </a:rPr>
              <a:t>PointRCNN</a:t>
            </a:r>
            <a:r>
              <a:rPr b="1" lang="zh-CN" sz="5000" spc="-1" strike="noStrike">
                <a:solidFill>
                  <a:srgbClr val="ffffff"/>
                </a:solidFill>
                <a:latin typeface="IBM Plex Sans"/>
                <a:ea typeface="DejaVu Sans"/>
              </a:rPr>
              <a:t>代码复现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953" name="CustomShape 4"/>
          <p:cNvSpPr/>
          <p:nvPr/>
        </p:nvSpPr>
        <p:spPr>
          <a:xfrm>
            <a:off x="3752280" y="1392480"/>
            <a:ext cx="1638720" cy="840960"/>
          </a:xfrm>
          <a:prstGeom prst="rect">
            <a:avLst/>
          </a:prstGeom>
          <a:noFill/>
          <a:ln>
            <a:noFill/>
          </a:ln>
          <a:effectLst>
            <a:outerShdw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05</a:t>
            </a:r>
            <a:endParaRPr b="0" lang="en-US" sz="6000" spc="-1" strike="noStrike">
              <a:latin typeface="Arial"/>
            </a:endParaRPr>
          </a:p>
        </p:txBody>
      </p:sp>
      <p:grpSp>
        <p:nvGrpSpPr>
          <p:cNvPr id="954" name="Group 5"/>
          <p:cNvGrpSpPr/>
          <p:nvPr/>
        </p:nvGrpSpPr>
        <p:grpSpPr>
          <a:xfrm>
            <a:off x="8455680" y="3467880"/>
            <a:ext cx="63360" cy="1159560"/>
            <a:chOff x="8455680" y="3467880"/>
            <a:chExt cx="63360" cy="1159560"/>
          </a:xfrm>
        </p:grpSpPr>
        <p:sp>
          <p:nvSpPr>
            <p:cNvPr id="955" name="CustomShape 6"/>
            <p:cNvSpPr/>
            <p:nvPr/>
          </p:nvSpPr>
          <p:spPr>
            <a:xfrm rot="5400000">
              <a:off x="8455680" y="34675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CustomShape 7"/>
            <p:cNvSpPr/>
            <p:nvPr/>
          </p:nvSpPr>
          <p:spPr>
            <a:xfrm rot="5400000">
              <a:off x="8455680" y="36867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CustomShape 8"/>
            <p:cNvSpPr/>
            <p:nvPr/>
          </p:nvSpPr>
          <p:spPr>
            <a:xfrm rot="5400000">
              <a:off x="8455680" y="39060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9"/>
            <p:cNvSpPr/>
            <p:nvPr/>
          </p:nvSpPr>
          <p:spPr>
            <a:xfrm rot="5400000">
              <a:off x="8455680" y="41256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CustomShape 10"/>
            <p:cNvSpPr/>
            <p:nvPr/>
          </p:nvSpPr>
          <p:spPr>
            <a:xfrm rot="5400000">
              <a:off x="8455680" y="43448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CustomShape 11"/>
            <p:cNvSpPr/>
            <p:nvPr/>
          </p:nvSpPr>
          <p:spPr>
            <a:xfrm rot="5400000">
              <a:off x="8455680" y="45640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1" name="Group 12"/>
          <p:cNvGrpSpPr/>
          <p:nvPr/>
        </p:nvGrpSpPr>
        <p:grpSpPr>
          <a:xfrm>
            <a:off x="625680" y="515520"/>
            <a:ext cx="63360" cy="1159200"/>
            <a:chOff x="625680" y="515520"/>
            <a:chExt cx="63360" cy="1159200"/>
          </a:xfrm>
        </p:grpSpPr>
        <p:sp>
          <p:nvSpPr>
            <p:cNvPr id="962" name="CustomShape 13"/>
            <p:cNvSpPr/>
            <p:nvPr/>
          </p:nvSpPr>
          <p:spPr>
            <a:xfrm rot="5400000">
              <a:off x="625680" y="5151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CustomShape 14"/>
            <p:cNvSpPr/>
            <p:nvPr/>
          </p:nvSpPr>
          <p:spPr>
            <a:xfrm rot="5400000">
              <a:off x="625680" y="7344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CustomShape 15"/>
            <p:cNvSpPr/>
            <p:nvPr/>
          </p:nvSpPr>
          <p:spPr>
            <a:xfrm rot="5400000">
              <a:off x="625680" y="9536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CustomShape 16"/>
            <p:cNvSpPr/>
            <p:nvPr/>
          </p:nvSpPr>
          <p:spPr>
            <a:xfrm rot="5400000">
              <a:off x="625680" y="11728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CustomShape 17"/>
            <p:cNvSpPr/>
            <p:nvPr/>
          </p:nvSpPr>
          <p:spPr>
            <a:xfrm rot="5400000">
              <a:off x="625680" y="13921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18"/>
            <p:cNvSpPr/>
            <p:nvPr/>
          </p:nvSpPr>
          <p:spPr>
            <a:xfrm rot="5400000">
              <a:off x="625680" y="16113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8" name="Group 19"/>
          <p:cNvGrpSpPr/>
          <p:nvPr/>
        </p:nvGrpSpPr>
        <p:grpSpPr>
          <a:xfrm>
            <a:off x="6487200" y="903240"/>
            <a:ext cx="1153800" cy="1013400"/>
            <a:chOff x="6487200" y="903240"/>
            <a:chExt cx="1153800" cy="1013400"/>
          </a:xfrm>
        </p:grpSpPr>
        <p:grpSp>
          <p:nvGrpSpPr>
            <p:cNvPr id="969" name="Group 20"/>
            <p:cNvGrpSpPr/>
            <p:nvPr/>
          </p:nvGrpSpPr>
          <p:grpSpPr>
            <a:xfrm>
              <a:off x="6487200" y="1486800"/>
              <a:ext cx="1153800" cy="429840"/>
              <a:chOff x="6487200" y="1486800"/>
              <a:chExt cx="1153800" cy="429840"/>
            </a:xfrm>
          </p:grpSpPr>
          <p:sp>
            <p:nvSpPr>
              <p:cNvPr id="970" name="CustomShape 21"/>
              <p:cNvSpPr/>
              <p:nvPr/>
            </p:nvSpPr>
            <p:spPr>
              <a:xfrm flipH="1">
                <a:off x="714348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1" name="CustomShape 22"/>
              <p:cNvSpPr/>
              <p:nvPr/>
            </p:nvSpPr>
            <p:spPr>
              <a:xfrm flipH="1">
                <a:off x="648684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72" name="CustomShape 23"/>
            <p:cNvSpPr/>
            <p:nvPr/>
          </p:nvSpPr>
          <p:spPr>
            <a:xfrm flipH="1">
              <a:off x="7143480" y="903240"/>
              <a:ext cx="497160" cy="42984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3" name="Group 24"/>
          <p:cNvGrpSpPr/>
          <p:nvPr/>
        </p:nvGrpSpPr>
        <p:grpSpPr>
          <a:xfrm>
            <a:off x="1375920" y="515520"/>
            <a:ext cx="394560" cy="2594160"/>
            <a:chOff x="1375920" y="515520"/>
            <a:chExt cx="394560" cy="2594160"/>
          </a:xfrm>
        </p:grpSpPr>
        <p:sp>
          <p:nvSpPr>
            <p:cNvPr id="974" name="CustomShape 25"/>
            <p:cNvSpPr/>
            <p:nvPr/>
          </p:nvSpPr>
          <p:spPr>
            <a:xfrm flipV="1" rot="5400000">
              <a:off x="313560" y="1577520"/>
              <a:ext cx="244368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26"/>
            <p:cNvSpPr/>
            <p:nvPr/>
          </p:nvSpPr>
          <p:spPr>
            <a:xfrm flipV="1" rot="5400000">
              <a:off x="1620720" y="295992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72000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LeGO-LOAM vs LOAM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20000" y="1215720"/>
            <a:ext cx="770328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上一次汇报我们调研了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算法，这次我们调研到多个算法，考虑到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LeGO-LOAM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算法各方面都优于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算法且足够完备，我们选择在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LeGO-LOAM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的基础上进行开发。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1.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过滤不稳定特征：在小场景的激烈运动过程中：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LOAM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会把草丛、树叶提取为边缘点特征（草丛和树叶是不稳定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特征的主要来源）；而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LeGO-LOAM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会过滤掉这些不稳定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的特征，只会在树干，地面，台阶等上提取稳定特征。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4680000" y="1800000"/>
            <a:ext cx="37432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2.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在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框架中，剧烈的运动都容易造成点云地图的发散，如下图中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(a)LOAM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，有三个树干，可以看到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(b)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中也是。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567" name="图片 2" descr=""/>
          <p:cNvPicPr/>
          <p:nvPr/>
        </p:nvPicPr>
        <p:blipFill>
          <a:blip r:embed="rId1"/>
          <a:stretch/>
        </p:blipFill>
        <p:spPr>
          <a:xfrm>
            <a:off x="1092600" y="2532240"/>
            <a:ext cx="2882160" cy="2463840"/>
          </a:xfrm>
          <a:prstGeom prst="rect">
            <a:avLst/>
          </a:prstGeom>
          <a:ln>
            <a:noFill/>
          </a:ln>
        </p:spPr>
      </p:pic>
      <p:pic>
        <p:nvPicPr>
          <p:cNvPr id="568" name="图片 4" descr=""/>
          <p:cNvPicPr/>
          <p:nvPr/>
        </p:nvPicPr>
        <p:blipFill>
          <a:blip r:embed="rId2"/>
          <a:stretch/>
        </p:blipFill>
        <p:spPr>
          <a:xfrm>
            <a:off x="4422600" y="2614680"/>
            <a:ext cx="4258080" cy="180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ustomShape 1"/>
          <p:cNvSpPr/>
          <p:nvPr/>
        </p:nvSpPr>
        <p:spPr>
          <a:xfrm>
            <a:off x="299160" y="1074960"/>
            <a:ext cx="530532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ffffff"/>
                </a:solidFill>
                <a:latin typeface="IBM Plex Sans"/>
                <a:ea typeface="DejaVu Sans"/>
              </a:rPr>
              <a:t>PointRCNN</a:t>
            </a:r>
            <a:r>
              <a:rPr b="1" lang="zh-CN" sz="1400" spc="-1" strike="noStrike">
                <a:solidFill>
                  <a:srgbClr val="ffffff"/>
                </a:solidFill>
                <a:latin typeface="IBM Plex Sans"/>
                <a:ea typeface="DejaVu Sans"/>
              </a:rPr>
              <a:t>是一种先进的</a:t>
            </a:r>
            <a:r>
              <a:rPr b="1" lang="en-US" sz="1400" spc="-1" strike="noStrike">
                <a:solidFill>
                  <a:srgbClr val="ffffff"/>
                </a:solidFill>
                <a:latin typeface="IBM Plex Sans"/>
                <a:ea typeface="DejaVu Sans"/>
              </a:rPr>
              <a:t>3D</a:t>
            </a:r>
            <a:r>
              <a:rPr b="1" lang="zh-CN" sz="1400" spc="-1" strike="noStrike">
                <a:solidFill>
                  <a:srgbClr val="ffffff"/>
                </a:solidFill>
                <a:latin typeface="IBM Plex Sans"/>
                <a:ea typeface="DejaVu Sans"/>
              </a:rPr>
              <a:t>目标检测算法，专为自动驾驶等应用中的点云数据处理而设计，在我们的项目中有很好的应用前景，所以我们对其先进行了代码复现工作。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977" name="Group 2"/>
          <p:cNvGrpSpPr/>
          <p:nvPr/>
        </p:nvGrpSpPr>
        <p:grpSpPr>
          <a:xfrm>
            <a:off x="5805360" y="966960"/>
            <a:ext cx="3008520" cy="3566880"/>
            <a:chOff x="5805360" y="966960"/>
            <a:chExt cx="3008520" cy="3566880"/>
          </a:xfrm>
        </p:grpSpPr>
        <p:sp>
          <p:nvSpPr>
            <p:cNvPr id="978" name="CustomShape 3"/>
            <p:cNvSpPr/>
            <p:nvPr/>
          </p:nvSpPr>
          <p:spPr>
            <a:xfrm>
              <a:off x="5805360" y="966960"/>
              <a:ext cx="3008520" cy="356688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4"/>
            <p:cNvSpPr/>
            <p:nvPr/>
          </p:nvSpPr>
          <p:spPr>
            <a:xfrm>
              <a:off x="6096960" y="1161000"/>
              <a:ext cx="2516400" cy="302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50000"/>
                </a:lnSpc>
              </a:pPr>
              <a:r>
                <a:rPr b="1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核心特点</a:t>
              </a:r>
              <a:endParaRPr b="0" lang="en-US" sz="105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1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二阶段检测框架</a:t>
              </a: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：</a:t>
              </a:r>
              <a:endParaRPr b="0" lang="en-US" sz="105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1.</a:t>
              </a: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第一阶段：直接从原始点云生成高质量</a:t>
              </a:r>
              <a:r>
                <a:rPr b="0" lang="en-US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3D</a:t>
              </a: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边界框提案</a:t>
              </a:r>
              <a:endParaRPr b="0" lang="en-US" sz="105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2.</a:t>
              </a: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第二阶段：对提案进行细化，提高定位和分类精度</a:t>
              </a:r>
              <a:endParaRPr b="0" lang="en-US" sz="105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1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点云直接处理</a:t>
              </a: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：</a:t>
              </a:r>
              <a:endParaRPr b="0" lang="en-US" sz="1050" spc="-1" strike="noStrike">
                <a:latin typeface="Arial"/>
              </a:endParaRPr>
            </a:p>
            <a:p>
              <a:pPr indent="-216000">
                <a:lnSpc>
                  <a:spcPct val="150000"/>
                </a:lnSpc>
                <a:buClr>
                  <a:srgbClr val="ffffff"/>
                </a:buClr>
                <a:buFont typeface="Arial"/>
                <a:buAutoNum type="arabicPeriod"/>
              </a:pP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不像早期方法将点云转换为体素网格或鸟瞰图</a:t>
              </a:r>
              <a:endParaRPr b="0" lang="en-US" sz="1050" spc="-1" strike="noStrike">
                <a:latin typeface="Arial"/>
              </a:endParaRPr>
            </a:p>
            <a:p>
              <a:pPr indent="-216000">
                <a:lnSpc>
                  <a:spcPct val="150000"/>
                </a:lnSpc>
                <a:buClr>
                  <a:srgbClr val="ffffff"/>
                </a:buClr>
                <a:buFont typeface="Arial"/>
                <a:buAutoNum type="arabicPeriod"/>
              </a:pP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直接在原始</a:t>
              </a:r>
              <a:r>
                <a:rPr b="0" lang="en-US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3D</a:t>
              </a: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点上进行特征学习，保留几何信息</a:t>
              </a:r>
              <a:endParaRPr b="0" lang="en-US" sz="105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1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新颖的点云处理方法</a:t>
              </a: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：</a:t>
              </a:r>
              <a:endParaRPr b="0" lang="en-US" sz="1050" spc="-1" strike="noStrike">
                <a:latin typeface="Arial"/>
              </a:endParaRPr>
            </a:p>
            <a:p>
              <a:pPr indent="-216000">
                <a:lnSpc>
                  <a:spcPct val="150000"/>
                </a:lnSpc>
                <a:buClr>
                  <a:srgbClr val="ffffff"/>
                </a:buClr>
                <a:buFont typeface="Arial"/>
                <a:buAutoNum type="arabicPeriod"/>
              </a:pP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使用</a:t>
              </a:r>
              <a:r>
                <a:rPr b="0" lang="en-US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PointNet++</a:t>
              </a: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架构提取点云特征</a:t>
              </a:r>
              <a:endParaRPr b="0" lang="en-US" sz="1050" spc="-1" strike="noStrike">
                <a:latin typeface="Arial"/>
              </a:endParaRPr>
            </a:p>
            <a:p>
              <a:pPr indent="-216000">
                <a:lnSpc>
                  <a:spcPct val="150000"/>
                </a:lnSpc>
                <a:buClr>
                  <a:srgbClr val="ffffff"/>
                </a:buClr>
                <a:buFont typeface="Arial"/>
                <a:buAutoNum type="arabicPeriod"/>
              </a:pP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采用分割辅助的</a:t>
              </a:r>
              <a:r>
                <a:rPr b="0" lang="en-US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3D</a:t>
              </a:r>
              <a:r>
                <a:rPr b="0" lang="zh-CN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提案生成策略</a:t>
              </a:r>
              <a:endParaRPr b="0" lang="en-US" sz="1050" spc="-1" strike="noStrike">
                <a:latin typeface="Arial"/>
              </a:endParaRPr>
            </a:p>
          </p:txBody>
        </p:sp>
      </p:grpSp>
      <p:sp>
        <p:nvSpPr>
          <p:cNvPr id="980" name="CustomShape 5"/>
          <p:cNvSpPr/>
          <p:nvPr/>
        </p:nvSpPr>
        <p:spPr>
          <a:xfrm>
            <a:off x="720360" y="27396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PointRCNN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介绍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981" name="Picture 4" descr="PointRCNN: 纯点云数据输入的two-stage 3D目标检测 - 知乎"/>
          <p:cNvPicPr/>
          <p:nvPr/>
        </p:nvPicPr>
        <p:blipFill>
          <a:blip r:embed="rId1"/>
          <a:stretch/>
        </p:blipFill>
        <p:spPr>
          <a:xfrm>
            <a:off x="214200" y="2231640"/>
            <a:ext cx="5420160" cy="147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CustomShape 1"/>
          <p:cNvSpPr/>
          <p:nvPr/>
        </p:nvSpPr>
        <p:spPr>
          <a:xfrm>
            <a:off x="5211360" y="844200"/>
            <a:ext cx="3660840" cy="280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PointRCNN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包含两个主要模块：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1.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底部至顶部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3D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提案生成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将点云分割为前景（可能是目标）和背景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对每个前景点生成边界框提案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使用基于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3D IoU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的非极大值抑制（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NMS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）选择高质量提案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2.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边界框提案细化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对提案周围的点进行特征池化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学习局部信息以改进边界框参数（位置、尺寸、方向）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输出最终检测结果，包括类别分数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pSp>
        <p:nvGrpSpPr>
          <p:cNvPr id="983" name="Group 2"/>
          <p:cNvGrpSpPr/>
          <p:nvPr/>
        </p:nvGrpSpPr>
        <p:grpSpPr>
          <a:xfrm>
            <a:off x="-15840" y="4659480"/>
            <a:ext cx="3764520" cy="483840"/>
            <a:chOff x="-15840" y="4659480"/>
            <a:chExt cx="3764520" cy="483840"/>
          </a:xfrm>
        </p:grpSpPr>
        <p:sp>
          <p:nvSpPr>
            <p:cNvPr id="984" name="CustomShape 3"/>
            <p:cNvSpPr/>
            <p:nvPr/>
          </p:nvSpPr>
          <p:spPr>
            <a:xfrm>
              <a:off x="-15840" y="4659480"/>
              <a:ext cx="3579840" cy="39168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4"/>
            <p:cNvSpPr/>
            <p:nvPr/>
          </p:nvSpPr>
          <p:spPr>
            <a:xfrm>
              <a:off x="3564720" y="4959360"/>
              <a:ext cx="183960" cy="1839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6" name="Group 5"/>
          <p:cNvGrpSpPr/>
          <p:nvPr/>
        </p:nvGrpSpPr>
        <p:grpSpPr>
          <a:xfrm>
            <a:off x="894960" y="4868280"/>
            <a:ext cx="1163160" cy="63360"/>
            <a:chOff x="894960" y="4868280"/>
            <a:chExt cx="1163160" cy="63360"/>
          </a:xfrm>
        </p:grpSpPr>
        <p:sp>
          <p:nvSpPr>
            <p:cNvPr id="987" name="CustomShape 6"/>
            <p:cNvSpPr/>
            <p:nvPr/>
          </p:nvSpPr>
          <p:spPr>
            <a:xfrm>
              <a:off x="89496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7"/>
            <p:cNvSpPr/>
            <p:nvPr/>
          </p:nvSpPr>
          <p:spPr>
            <a:xfrm>
              <a:off x="111492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8"/>
            <p:cNvSpPr/>
            <p:nvPr/>
          </p:nvSpPr>
          <p:spPr>
            <a:xfrm>
              <a:off x="133488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CustomShape 9"/>
            <p:cNvSpPr/>
            <p:nvPr/>
          </p:nvSpPr>
          <p:spPr>
            <a:xfrm>
              <a:off x="155484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10"/>
            <p:cNvSpPr/>
            <p:nvPr/>
          </p:nvSpPr>
          <p:spPr>
            <a:xfrm>
              <a:off x="177480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11"/>
            <p:cNvSpPr/>
            <p:nvPr/>
          </p:nvSpPr>
          <p:spPr>
            <a:xfrm>
              <a:off x="199476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93" name="CustomShape 12"/>
          <p:cNvSpPr/>
          <p:nvPr/>
        </p:nvSpPr>
        <p:spPr>
          <a:xfrm>
            <a:off x="735480" y="21168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PointRCNN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技术架构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994" name="Picture 2" descr=""/>
          <p:cNvPicPr/>
          <p:nvPr/>
        </p:nvPicPr>
        <p:blipFill>
          <a:blip r:embed="rId1"/>
          <a:stretch/>
        </p:blipFill>
        <p:spPr>
          <a:xfrm>
            <a:off x="136440" y="1607400"/>
            <a:ext cx="4726800" cy="222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roup 1"/>
          <p:cNvGrpSpPr/>
          <p:nvPr/>
        </p:nvGrpSpPr>
        <p:grpSpPr>
          <a:xfrm>
            <a:off x="-15840" y="4659480"/>
            <a:ext cx="3764520" cy="483840"/>
            <a:chOff x="-15840" y="4659480"/>
            <a:chExt cx="3764520" cy="483840"/>
          </a:xfrm>
        </p:grpSpPr>
        <p:sp>
          <p:nvSpPr>
            <p:cNvPr id="996" name="CustomShape 2"/>
            <p:cNvSpPr/>
            <p:nvPr/>
          </p:nvSpPr>
          <p:spPr>
            <a:xfrm>
              <a:off x="-15840" y="4659480"/>
              <a:ext cx="3579840" cy="39168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CustomShape 3"/>
            <p:cNvSpPr/>
            <p:nvPr/>
          </p:nvSpPr>
          <p:spPr>
            <a:xfrm>
              <a:off x="3564720" y="4959360"/>
              <a:ext cx="183960" cy="1839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8" name="Group 4"/>
          <p:cNvGrpSpPr/>
          <p:nvPr/>
        </p:nvGrpSpPr>
        <p:grpSpPr>
          <a:xfrm>
            <a:off x="894960" y="4868280"/>
            <a:ext cx="1163160" cy="63360"/>
            <a:chOff x="894960" y="4868280"/>
            <a:chExt cx="1163160" cy="63360"/>
          </a:xfrm>
        </p:grpSpPr>
        <p:sp>
          <p:nvSpPr>
            <p:cNvPr id="999" name="CustomShape 5"/>
            <p:cNvSpPr/>
            <p:nvPr/>
          </p:nvSpPr>
          <p:spPr>
            <a:xfrm>
              <a:off x="89496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CustomShape 6"/>
            <p:cNvSpPr/>
            <p:nvPr/>
          </p:nvSpPr>
          <p:spPr>
            <a:xfrm>
              <a:off x="111492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CustomShape 7"/>
            <p:cNvSpPr/>
            <p:nvPr/>
          </p:nvSpPr>
          <p:spPr>
            <a:xfrm>
              <a:off x="133488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8"/>
            <p:cNvSpPr/>
            <p:nvPr/>
          </p:nvSpPr>
          <p:spPr>
            <a:xfrm>
              <a:off x="155484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CustomShape 9"/>
            <p:cNvSpPr/>
            <p:nvPr/>
          </p:nvSpPr>
          <p:spPr>
            <a:xfrm>
              <a:off x="177480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CustomShape 10"/>
            <p:cNvSpPr/>
            <p:nvPr/>
          </p:nvSpPr>
          <p:spPr>
            <a:xfrm>
              <a:off x="199476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5" name="CustomShape 11"/>
          <p:cNvSpPr/>
          <p:nvPr/>
        </p:nvSpPr>
        <p:spPr>
          <a:xfrm>
            <a:off x="735480" y="21168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PointRCNN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复现过程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1006" name="CustomShape 12"/>
          <p:cNvSpPr/>
          <p:nvPr/>
        </p:nvSpPr>
        <p:spPr>
          <a:xfrm>
            <a:off x="409680" y="1157400"/>
            <a:ext cx="40143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3"/>
          <p:cNvSpPr/>
          <p:nvPr/>
        </p:nvSpPr>
        <p:spPr>
          <a:xfrm>
            <a:off x="735480" y="844200"/>
            <a:ext cx="3984120" cy="42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343080" indent="-34272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代码获取与环境准备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下载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PointRCNN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代码库时必须使用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--recursive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参数以获取所有子模块，环境要求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Ubuntu 20.04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、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Python 3.6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、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PyTorch 1.8.0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、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CUDA 11.1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以及相关依赖库。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2.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依赖库编译安装运行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sh build_and_install.sh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编译安装所需的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C++/CUDA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扩展库。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3.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数据集准备按照特定目录结构组织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KITTI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数据集，放置在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data/KITTI/object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目录下，确保包含训练集和测试集的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calib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、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image_2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、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label_2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、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velodyne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等文件夹。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08" name="CustomShape 14"/>
          <p:cNvSpPr/>
          <p:nvPr/>
        </p:nvSpPr>
        <p:spPr>
          <a:xfrm>
            <a:off x="4668120" y="784080"/>
            <a:ext cx="3984120" cy="42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4.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预训练模型获取与推理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将预训练权重文件并放在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tools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目录下，运行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python eval_rcnn.py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命令进行推理。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5.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可视化工具安装克隆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kitti_object_vis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仓库作为可视化工具，通过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pip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conda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安装必要的可视化依赖。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6.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结果可视化操作根据需要选择不同的可视化命令：仅显示点云、同时显示点云和图像，或显示特定索引的数据。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roup 1"/>
          <p:cNvGrpSpPr/>
          <p:nvPr/>
        </p:nvGrpSpPr>
        <p:grpSpPr>
          <a:xfrm>
            <a:off x="-15840" y="4659480"/>
            <a:ext cx="3764520" cy="483840"/>
            <a:chOff x="-15840" y="4659480"/>
            <a:chExt cx="3764520" cy="483840"/>
          </a:xfrm>
        </p:grpSpPr>
        <p:sp>
          <p:nvSpPr>
            <p:cNvPr id="1010" name="CustomShape 2"/>
            <p:cNvSpPr/>
            <p:nvPr/>
          </p:nvSpPr>
          <p:spPr>
            <a:xfrm>
              <a:off x="-15840" y="4659480"/>
              <a:ext cx="3579840" cy="39168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CustomShape 3"/>
            <p:cNvSpPr/>
            <p:nvPr/>
          </p:nvSpPr>
          <p:spPr>
            <a:xfrm>
              <a:off x="3564720" y="4959360"/>
              <a:ext cx="183960" cy="1839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2" name="Group 4"/>
          <p:cNvGrpSpPr/>
          <p:nvPr/>
        </p:nvGrpSpPr>
        <p:grpSpPr>
          <a:xfrm>
            <a:off x="894960" y="4868280"/>
            <a:ext cx="1163160" cy="63360"/>
            <a:chOff x="894960" y="4868280"/>
            <a:chExt cx="1163160" cy="63360"/>
          </a:xfrm>
        </p:grpSpPr>
        <p:sp>
          <p:nvSpPr>
            <p:cNvPr id="1013" name="CustomShape 5"/>
            <p:cNvSpPr/>
            <p:nvPr/>
          </p:nvSpPr>
          <p:spPr>
            <a:xfrm>
              <a:off x="89496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6"/>
            <p:cNvSpPr/>
            <p:nvPr/>
          </p:nvSpPr>
          <p:spPr>
            <a:xfrm>
              <a:off x="111492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7"/>
            <p:cNvSpPr/>
            <p:nvPr/>
          </p:nvSpPr>
          <p:spPr>
            <a:xfrm>
              <a:off x="133488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CustomShape 8"/>
            <p:cNvSpPr/>
            <p:nvPr/>
          </p:nvSpPr>
          <p:spPr>
            <a:xfrm>
              <a:off x="155484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CustomShape 9"/>
            <p:cNvSpPr/>
            <p:nvPr/>
          </p:nvSpPr>
          <p:spPr>
            <a:xfrm>
              <a:off x="177480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10"/>
            <p:cNvSpPr/>
            <p:nvPr/>
          </p:nvSpPr>
          <p:spPr>
            <a:xfrm>
              <a:off x="199476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9" name="CustomShape 11"/>
          <p:cNvSpPr/>
          <p:nvPr/>
        </p:nvSpPr>
        <p:spPr>
          <a:xfrm>
            <a:off x="735480" y="21168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PointRCNN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复现问题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1020" name="CustomShape 12"/>
          <p:cNvSpPr/>
          <p:nvPr/>
        </p:nvSpPr>
        <p:spPr>
          <a:xfrm>
            <a:off x="409680" y="1157400"/>
            <a:ext cx="40143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3"/>
          <p:cNvSpPr/>
          <p:nvPr/>
        </p:nvSpPr>
        <p:spPr>
          <a:xfrm>
            <a:off x="735480" y="867960"/>
            <a:ext cx="3984120" cy="42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在复现过程中遇到了很多比较棘手的问题，比如</a:t>
            </a:r>
            <a:endParaRPr b="0" lang="en-US" sz="14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编译兼容性错误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症状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: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运行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build_and_install.sh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时出现编译错误，提示“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error: ‘THCState_getCurrensStream’ was not declared”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"error: 'AT_CHECK' was not declared"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详细原因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:PyTorch API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1.0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以后有重大变化，旧版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CUDA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接口被废弃，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THC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库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(Torch CUDA)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接口被更现代的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C10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库接口替代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AT_CHECK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宏被重命名为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TORCH_CHECK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以提高一致性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开发解决方案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: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pointnet2_lib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lib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目录下所有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.cu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.cpp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文件中找到并替换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API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22" name="CustomShape 14"/>
          <p:cNvSpPr/>
          <p:nvPr/>
        </p:nvSpPr>
        <p:spPr>
          <a:xfrm>
            <a:off x="4750200" y="1284120"/>
            <a:ext cx="3984120" cy="42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2. PyYAML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版本冲突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症状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: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运行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eval_rcnn.py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时报错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"TypeError: load() missing 1 required positional argument: 'Loader’”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详细原因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:PointRCNN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使用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PyYAML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加载配置文件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PyYAML 5.1+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版本改变了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yaml.load()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函数签名，增加了必填参数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Loader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用于提高安全性项目代码使用了旧版本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API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，未指定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Loader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参数解决方案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: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方案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: 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修改代码，在所有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yaml.load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调用处添加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Loader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参数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roup 1"/>
          <p:cNvGrpSpPr/>
          <p:nvPr/>
        </p:nvGrpSpPr>
        <p:grpSpPr>
          <a:xfrm>
            <a:off x="-15840" y="4659480"/>
            <a:ext cx="3764520" cy="483840"/>
            <a:chOff x="-15840" y="4659480"/>
            <a:chExt cx="3764520" cy="483840"/>
          </a:xfrm>
        </p:grpSpPr>
        <p:sp>
          <p:nvSpPr>
            <p:cNvPr id="1024" name="CustomShape 2"/>
            <p:cNvSpPr/>
            <p:nvPr/>
          </p:nvSpPr>
          <p:spPr>
            <a:xfrm>
              <a:off x="-15840" y="4659480"/>
              <a:ext cx="3579840" cy="39168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3"/>
            <p:cNvSpPr/>
            <p:nvPr/>
          </p:nvSpPr>
          <p:spPr>
            <a:xfrm>
              <a:off x="3564720" y="4959360"/>
              <a:ext cx="183960" cy="1839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6" name="Group 4"/>
          <p:cNvGrpSpPr/>
          <p:nvPr/>
        </p:nvGrpSpPr>
        <p:grpSpPr>
          <a:xfrm>
            <a:off x="894960" y="4868280"/>
            <a:ext cx="1163160" cy="63360"/>
            <a:chOff x="894960" y="4868280"/>
            <a:chExt cx="1163160" cy="63360"/>
          </a:xfrm>
        </p:grpSpPr>
        <p:sp>
          <p:nvSpPr>
            <p:cNvPr id="1027" name="CustomShape 5"/>
            <p:cNvSpPr/>
            <p:nvPr/>
          </p:nvSpPr>
          <p:spPr>
            <a:xfrm>
              <a:off x="89496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CustomShape 6"/>
            <p:cNvSpPr/>
            <p:nvPr/>
          </p:nvSpPr>
          <p:spPr>
            <a:xfrm>
              <a:off x="111492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CustomShape 7"/>
            <p:cNvSpPr/>
            <p:nvPr/>
          </p:nvSpPr>
          <p:spPr>
            <a:xfrm>
              <a:off x="133488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CustomShape 8"/>
            <p:cNvSpPr/>
            <p:nvPr/>
          </p:nvSpPr>
          <p:spPr>
            <a:xfrm>
              <a:off x="155484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9"/>
            <p:cNvSpPr/>
            <p:nvPr/>
          </p:nvSpPr>
          <p:spPr>
            <a:xfrm>
              <a:off x="177480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10"/>
            <p:cNvSpPr/>
            <p:nvPr/>
          </p:nvSpPr>
          <p:spPr>
            <a:xfrm>
              <a:off x="1994760" y="4868280"/>
              <a:ext cx="6336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3" name="CustomShape 11"/>
          <p:cNvSpPr/>
          <p:nvPr/>
        </p:nvSpPr>
        <p:spPr>
          <a:xfrm>
            <a:off x="735480" y="21168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PointRCNN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复现结果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1034" name="CustomShape 12"/>
          <p:cNvSpPr/>
          <p:nvPr/>
        </p:nvSpPr>
        <p:spPr>
          <a:xfrm>
            <a:off x="409680" y="1157400"/>
            <a:ext cx="40143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5" name="图片 5" descr=""/>
          <p:cNvPicPr/>
          <p:nvPr/>
        </p:nvPicPr>
        <p:blipFill>
          <a:blip r:embed="rId1"/>
          <a:stretch/>
        </p:blipFill>
        <p:spPr>
          <a:xfrm>
            <a:off x="468000" y="822600"/>
            <a:ext cx="3965040" cy="1935360"/>
          </a:xfrm>
          <a:prstGeom prst="rect">
            <a:avLst/>
          </a:prstGeom>
          <a:ln>
            <a:noFill/>
          </a:ln>
        </p:spPr>
      </p:pic>
      <p:pic>
        <p:nvPicPr>
          <p:cNvPr id="1036" name="图片 7" descr=""/>
          <p:cNvPicPr/>
          <p:nvPr/>
        </p:nvPicPr>
        <p:blipFill>
          <a:blip r:embed="rId2"/>
          <a:stretch/>
        </p:blipFill>
        <p:spPr>
          <a:xfrm>
            <a:off x="468000" y="2793240"/>
            <a:ext cx="3906720" cy="2015640"/>
          </a:xfrm>
          <a:prstGeom prst="rect">
            <a:avLst/>
          </a:prstGeom>
          <a:ln>
            <a:noFill/>
          </a:ln>
        </p:spPr>
      </p:pic>
      <p:sp>
        <p:nvSpPr>
          <p:cNvPr id="1037" name="CustomShape 13"/>
          <p:cNvSpPr/>
          <p:nvPr/>
        </p:nvSpPr>
        <p:spPr>
          <a:xfrm>
            <a:off x="4710600" y="895320"/>
            <a:ext cx="3984120" cy="42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14"/>
          <p:cNvSpPr/>
          <p:nvPr/>
        </p:nvSpPr>
        <p:spPr>
          <a:xfrm>
            <a:off x="4691880" y="895320"/>
            <a:ext cx="3984120" cy="42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PointRCNN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复现结果展示了其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3D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目标检测能力，上方图像显示了行人检测效果，同时呈现相机图像和对应的点云可视化视图，行人被精确标记并标注；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下方展示了终端输出和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2D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检测窗口，终端详细列出了检测对象（包括车辆、骑行者）的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3D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位置坐标、旋转角度、类型和检测难度评估，而右侧可视化窗口则用彩色矩形框标记出道路场景中的目标物体。这些结果证明了环境配置正确、模型加载成功，系统能够准确检测并可视化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3D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环境中的多种目标，可以在我们的</a:t>
            </a:r>
            <a:r>
              <a:rPr b="0" lang="en-US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ROS</a:t>
            </a:r>
            <a:r>
              <a:rPr b="0" lang="zh-CN" sz="14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车辆建图项目中得到很好的应用。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792000" y="1368000"/>
            <a:ext cx="5831640" cy="4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3. LOAM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在人行道上的建图效果并不好，可能是一端存在树木叶子的干扰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72036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LeGO-LOAM vs LOAM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571" name="图片 2" descr=""/>
          <p:cNvPicPr/>
          <p:nvPr/>
        </p:nvPicPr>
        <p:blipFill>
          <a:blip r:embed="rId1"/>
          <a:stretch/>
        </p:blipFill>
        <p:spPr>
          <a:xfrm>
            <a:off x="792000" y="1709640"/>
            <a:ext cx="7639920" cy="172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864000" y="1322280"/>
            <a:ext cx="3383640" cy="4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4.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在其他三种场景中，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LeGO-LOAM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的偏差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(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终点相对于初始位置的偏差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)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表现都要优于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LOAM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4858560" y="1322280"/>
            <a:ext cx="3095640" cy="4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5. LeGOLOAM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可以用更少的计算时间实现可比或更好的位置估计精度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4" name="CustomShape 3"/>
          <p:cNvSpPr/>
          <p:nvPr/>
        </p:nvSpPr>
        <p:spPr>
          <a:xfrm>
            <a:off x="72036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LeGO-LOAM vs LOAM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575" name="图片 2" descr=""/>
          <p:cNvPicPr/>
          <p:nvPr/>
        </p:nvPicPr>
        <p:blipFill>
          <a:blip r:embed="rId1"/>
          <a:stretch/>
        </p:blipFill>
        <p:spPr>
          <a:xfrm>
            <a:off x="864000" y="1783440"/>
            <a:ext cx="3390840" cy="2676600"/>
          </a:xfrm>
          <a:prstGeom prst="rect">
            <a:avLst/>
          </a:prstGeom>
          <a:ln>
            <a:noFill/>
          </a:ln>
        </p:spPr>
      </p:pic>
      <p:pic>
        <p:nvPicPr>
          <p:cNvPr id="576" name="图片 4" descr=""/>
          <p:cNvPicPr/>
          <p:nvPr/>
        </p:nvPicPr>
        <p:blipFill>
          <a:blip r:embed="rId2"/>
          <a:stretch/>
        </p:blipFill>
        <p:spPr>
          <a:xfrm>
            <a:off x="4763880" y="1783440"/>
            <a:ext cx="3667320" cy="267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64000" y="1322280"/>
            <a:ext cx="3599640" cy="32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1. Segmentation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： 这一部分的主要操作是分离出地面点云；同时对剩下的点云进行聚类，滤除数量较少的点云簇。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2. Feature Extraction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： 对分割后的点云（已经分离出地面点云）进行边缘点和面点特征提取，这一步和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LOAM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里面的操作一样。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3. Lidar Odometry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： 在连续帧之间进行（边缘点和面点）特征匹配找到连续帧之间的位姿变换矩阵，采用两步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LM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加速计算。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4. Lidar Mapping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： 对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feature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进一步处理，然后在全局的 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point cloud map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中进行配准，对点云图的存储改为存储单个特征集降低消耗。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5. Transform Integration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： 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Transform Integration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融合了来自 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Lidar Odometry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和 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Lidar Mapping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的 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pose estimation 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进行融合输出最终的 </a:t>
            </a:r>
            <a:r>
              <a:rPr b="0" lang="en-GB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pose estimate</a:t>
            </a:r>
            <a:r>
              <a:rPr b="0" lang="zh-CN" sz="1100" spc="-1" strike="noStrike">
                <a:solidFill>
                  <a:srgbClr val="ffffff"/>
                </a:solidFill>
                <a:latin typeface="IBM Plex Sans Medium"/>
                <a:ea typeface="IBM Plex Sans Medium"/>
              </a:rPr>
              <a:t>。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72036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LeGO-LOAM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算法架构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579" name="图片 2" descr=""/>
          <p:cNvPicPr/>
          <p:nvPr/>
        </p:nvPicPr>
        <p:blipFill>
          <a:blip r:embed="rId1"/>
          <a:stretch/>
        </p:blipFill>
        <p:spPr>
          <a:xfrm>
            <a:off x="4855680" y="1322280"/>
            <a:ext cx="4143600" cy="266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72036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LeGO-LOAM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算法实验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581" name="图片 2" descr=""/>
          <p:cNvPicPr/>
          <p:nvPr/>
        </p:nvPicPr>
        <p:blipFill>
          <a:blip r:embed="rId1"/>
          <a:stretch/>
        </p:blipFill>
        <p:spPr>
          <a:xfrm>
            <a:off x="498240" y="2180880"/>
            <a:ext cx="4073400" cy="2180880"/>
          </a:xfrm>
          <a:prstGeom prst="rect">
            <a:avLst/>
          </a:prstGeom>
          <a:ln>
            <a:noFill/>
          </a:ln>
        </p:spPr>
      </p:pic>
      <p:pic>
        <p:nvPicPr>
          <p:cNvPr id="582" name="图片 4" descr=""/>
          <p:cNvPicPr/>
          <p:nvPr/>
        </p:nvPicPr>
        <p:blipFill>
          <a:blip r:embed="rId2"/>
          <a:stretch/>
        </p:blipFill>
        <p:spPr>
          <a:xfrm>
            <a:off x="4572000" y="2180880"/>
            <a:ext cx="4073400" cy="2180880"/>
          </a:xfrm>
          <a:prstGeom prst="rect">
            <a:avLst/>
          </a:prstGeom>
          <a:ln>
            <a:noFill/>
          </a:ln>
        </p:spPr>
      </p:pic>
      <p:sp>
        <p:nvSpPr>
          <p:cNvPr id="583" name="CustomShape 2"/>
          <p:cNvSpPr/>
          <p:nvPr/>
        </p:nvSpPr>
        <p:spPr>
          <a:xfrm>
            <a:off x="720360" y="1133640"/>
            <a:ext cx="40734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Arial"/>
                <a:ea typeface="DejaVu Sans"/>
              </a:rPr>
              <a:t>环境：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ROS noetic + Ubuntu20.04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Arial"/>
                <a:ea typeface="DejaVu Sans"/>
              </a:rPr>
              <a:t>数据集：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nsh_indoor_outdor + Steven </a:t>
            </a:r>
            <a:r>
              <a:rPr b="0" lang="zh-CN" sz="1400" spc="-1" strike="noStrike">
                <a:solidFill>
                  <a:srgbClr val="ffffff"/>
                </a:solidFill>
                <a:latin typeface="Arial"/>
                <a:ea typeface="DejaVu Sans"/>
              </a:rPr>
              <a:t>自制数据集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Arial"/>
                <a:ea typeface="DejaVu Sans"/>
              </a:rPr>
              <a:t>条件：去除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imu</a:t>
            </a:r>
            <a:r>
              <a:rPr b="0" lang="zh-CN" sz="1400" spc="-1" strike="noStrike">
                <a:solidFill>
                  <a:srgbClr val="ffffff"/>
                </a:solidFill>
                <a:latin typeface="Arial"/>
                <a:ea typeface="DejaVu Sans"/>
              </a:rPr>
              <a:t>数据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720360" y="437040"/>
            <a:ext cx="77032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LeGO-LOAM</a:t>
            </a:r>
            <a:r>
              <a:rPr b="1" lang="zh-CN" sz="35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算法实验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720360" y="1396800"/>
            <a:ext cx="4073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Arial"/>
                <a:ea typeface="DejaVu Sans"/>
              </a:rPr>
              <a:t>粉色为全部的平面点、绿色为全部的边缘点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86" name="图片 11" descr=""/>
          <p:cNvPicPr/>
          <p:nvPr/>
        </p:nvPicPr>
        <p:blipFill>
          <a:blip r:embed="rId1"/>
          <a:stretch/>
        </p:blipFill>
        <p:spPr>
          <a:xfrm>
            <a:off x="720360" y="1937520"/>
            <a:ext cx="3792960" cy="2316600"/>
          </a:xfrm>
          <a:prstGeom prst="rect">
            <a:avLst/>
          </a:prstGeom>
          <a:ln>
            <a:noFill/>
          </a:ln>
        </p:spPr>
      </p:pic>
      <p:sp>
        <p:nvSpPr>
          <p:cNvPr id="587" name="CustomShape 3"/>
          <p:cNvSpPr/>
          <p:nvPr/>
        </p:nvSpPr>
        <p:spPr>
          <a:xfrm>
            <a:off x="4572000" y="1396800"/>
            <a:ext cx="4073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Arial"/>
                <a:ea typeface="DejaVu Sans"/>
              </a:rPr>
              <a:t>黄色为明显的平面点、蓝色为明显的边缘点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88" name="图片 4" descr=""/>
          <p:cNvPicPr/>
          <p:nvPr/>
        </p:nvPicPr>
        <p:blipFill>
          <a:blip r:embed="rId2"/>
          <a:stretch/>
        </p:blipFill>
        <p:spPr>
          <a:xfrm>
            <a:off x="4630320" y="1937520"/>
            <a:ext cx="3792960" cy="231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3850200" y="1091520"/>
            <a:ext cx="1443240" cy="1443240"/>
          </a:xfrm>
          <a:prstGeom prst="ellipse">
            <a:avLst/>
          </a:prstGeom>
          <a:solidFill>
            <a:srgbClr val="000328">
              <a:alpha val="3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2"/>
          <p:cNvSpPr/>
          <p:nvPr/>
        </p:nvSpPr>
        <p:spPr>
          <a:xfrm>
            <a:off x="849240" y="515520"/>
            <a:ext cx="7444800" cy="4111920"/>
          </a:xfrm>
          <a:prstGeom prst="snip2DiagRect">
            <a:avLst>
              <a:gd name="adj1" fmla="val 0"/>
              <a:gd name="adj2" fmla="val 16667"/>
            </a:avLst>
          </a:prstGeom>
          <a:noFill/>
          <a:ln w="9360">
            <a:solidFill>
              <a:srgbClr val="ffffff"/>
            </a:solidFill>
            <a:round/>
          </a:ln>
          <a:effectLst>
            <a:outerShdw>
              <a:srgbClr val="ffffff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1" name="CustomShape 3"/>
          <p:cNvSpPr/>
          <p:nvPr/>
        </p:nvSpPr>
        <p:spPr>
          <a:xfrm>
            <a:off x="1962000" y="2489760"/>
            <a:ext cx="5382000" cy="9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5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算法仿真集成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92" name="CustomShape 4"/>
          <p:cNvSpPr/>
          <p:nvPr/>
        </p:nvSpPr>
        <p:spPr>
          <a:xfrm>
            <a:off x="3747240" y="1397520"/>
            <a:ext cx="1638720" cy="840960"/>
          </a:xfrm>
          <a:prstGeom prst="rect">
            <a:avLst/>
          </a:prstGeom>
          <a:noFill/>
          <a:ln>
            <a:noFill/>
          </a:ln>
          <a:effectLst>
            <a:outerShdw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0</a:t>
            </a:r>
            <a:r>
              <a:rPr b="1" lang="en-US" sz="6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2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93" name="CustomShape 5"/>
          <p:cNvSpPr/>
          <p:nvPr/>
        </p:nvSpPr>
        <p:spPr>
          <a:xfrm>
            <a:off x="2246760" y="3426120"/>
            <a:ext cx="464976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4" name="Group 6"/>
          <p:cNvGrpSpPr/>
          <p:nvPr/>
        </p:nvGrpSpPr>
        <p:grpSpPr>
          <a:xfrm>
            <a:off x="8455680" y="3467880"/>
            <a:ext cx="63360" cy="1159560"/>
            <a:chOff x="8455680" y="3467880"/>
            <a:chExt cx="63360" cy="1159560"/>
          </a:xfrm>
        </p:grpSpPr>
        <p:sp>
          <p:nvSpPr>
            <p:cNvPr id="595" name="CustomShape 7"/>
            <p:cNvSpPr/>
            <p:nvPr/>
          </p:nvSpPr>
          <p:spPr>
            <a:xfrm rot="5400000">
              <a:off x="8455680" y="34675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8"/>
            <p:cNvSpPr/>
            <p:nvPr/>
          </p:nvSpPr>
          <p:spPr>
            <a:xfrm rot="5400000">
              <a:off x="8455680" y="36867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9"/>
            <p:cNvSpPr/>
            <p:nvPr/>
          </p:nvSpPr>
          <p:spPr>
            <a:xfrm rot="5400000">
              <a:off x="8455680" y="39060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10"/>
            <p:cNvSpPr/>
            <p:nvPr/>
          </p:nvSpPr>
          <p:spPr>
            <a:xfrm rot="5400000">
              <a:off x="8455680" y="41256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11"/>
            <p:cNvSpPr/>
            <p:nvPr/>
          </p:nvSpPr>
          <p:spPr>
            <a:xfrm rot="5400000">
              <a:off x="8455680" y="43448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12"/>
            <p:cNvSpPr/>
            <p:nvPr/>
          </p:nvSpPr>
          <p:spPr>
            <a:xfrm rot="5400000">
              <a:off x="8455680" y="45640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1" name="Group 13"/>
          <p:cNvGrpSpPr/>
          <p:nvPr/>
        </p:nvGrpSpPr>
        <p:grpSpPr>
          <a:xfrm>
            <a:off x="625680" y="515520"/>
            <a:ext cx="63360" cy="1159200"/>
            <a:chOff x="625680" y="515520"/>
            <a:chExt cx="63360" cy="1159200"/>
          </a:xfrm>
        </p:grpSpPr>
        <p:sp>
          <p:nvSpPr>
            <p:cNvPr id="602" name="CustomShape 14"/>
            <p:cNvSpPr/>
            <p:nvPr/>
          </p:nvSpPr>
          <p:spPr>
            <a:xfrm rot="5400000">
              <a:off x="625680" y="5151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15"/>
            <p:cNvSpPr/>
            <p:nvPr/>
          </p:nvSpPr>
          <p:spPr>
            <a:xfrm rot="5400000">
              <a:off x="625680" y="73440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16"/>
            <p:cNvSpPr/>
            <p:nvPr/>
          </p:nvSpPr>
          <p:spPr>
            <a:xfrm rot="5400000">
              <a:off x="625680" y="95364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17"/>
            <p:cNvSpPr/>
            <p:nvPr/>
          </p:nvSpPr>
          <p:spPr>
            <a:xfrm rot="5400000">
              <a:off x="625680" y="117288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18"/>
            <p:cNvSpPr/>
            <p:nvPr/>
          </p:nvSpPr>
          <p:spPr>
            <a:xfrm rot="5400000">
              <a:off x="625680" y="139212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19"/>
            <p:cNvSpPr/>
            <p:nvPr/>
          </p:nvSpPr>
          <p:spPr>
            <a:xfrm rot="5400000">
              <a:off x="625680" y="1611360"/>
              <a:ext cx="63000" cy="63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8" name="Group 20"/>
          <p:cNvGrpSpPr/>
          <p:nvPr/>
        </p:nvGrpSpPr>
        <p:grpSpPr>
          <a:xfrm>
            <a:off x="6487200" y="903240"/>
            <a:ext cx="1153800" cy="1013400"/>
            <a:chOff x="6487200" y="903240"/>
            <a:chExt cx="1153800" cy="1013400"/>
          </a:xfrm>
        </p:grpSpPr>
        <p:grpSp>
          <p:nvGrpSpPr>
            <p:cNvPr id="609" name="Group 21"/>
            <p:cNvGrpSpPr/>
            <p:nvPr/>
          </p:nvGrpSpPr>
          <p:grpSpPr>
            <a:xfrm>
              <a:off x="6487200" y="1486800"/>
              <a:ext cx="1153800" cy="429840"/>
              <a:chOff x="6487200" y="1486800"/>
              <a:chExt cx="1153800" cy="429840"/>
            </a:xfrm>
          </p:grpSpPr>
          <p:sp>
            <p:nvSpPr>
              <p:cNvPr id="610" name="CustomShape 22"/>
              <p:cNvSpPr/>
              <p:nvPr/>
            </p:nvSpPr>
            <p:spPr>
              <a:xfrm flipH="1">
                <a:off x="714348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1" name="CustomShape 23"/>
              <p:cNvSpPr/>
              <p:nvPr/>
            </p:nvSpPr>
            <p:spPr>
              <a:xfrm flipH="1">
                <a:off x="6486840" y="1486800"/>
                <a:ext cx="497160" cy="42984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360">
                <a:solidFill>
                  <a:srgbClr val="ffffff"/>
                </a:solidFill>
                <a:round/>
              </a:ln>
              <a:effectLst>
                <a:outerShdw>
                  <a:srgbClr val="ffffff">
                    <a:alpha val="7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2" name="CustomShape 24"/>
            <p:cNvSpPr/>
            <p:nvPr/>
          </p:nvSpPr>
          <p:spPr>
            <a:xfrm flipH="1">
              <a:off x="7143480" y="903240"/>
              <a:ext cx="497160" cy="42984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360">
              <a:solidFill>
                <a:srgbClr val="ffffff"/>
              </a:solidFill>
              <a:round/>
            </a:ln>
            <a:effectLst>
              <a:outerShdw>
                <a:srgbClr val="ffffff">
                  <a:alpha val="7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3" name="Group 25"/>
          <p:cNvGrpSpPr/>
          <p:nvPr/>
        </p:nvGrpSpPr>
        <p:grpSpPr>
          <a:xfrm>
            <a:off x="1375920" y="515520"/>
            <a:ext cx="394560" cy="2594160"/>
            <a:chOff x="1375920" y="515520"/>
            <a:chExt cx="394560" cy="2594160"/>
          </a:xfrm>
        </p:grpSpPr>
        <p:sp>
          <p:nvSpPr>
            <p:cNvPr id="614" name="CustomShape 26"/>
            <p:cNvSpPr/>
            <p:nvPr/>
          </p:nvSpPr>
          <p:spPr>
            <a:xfrm flipV="1" rot="5400000">
              <a:off x="313560" y="1577520"/>
              <a:ext cx="2443680" cy="319320"/>
            </a:xfrm>
            <a:custGeom>
              <a:avLst/>
              <a:gdLst/>
              <a:ahLst/>
              <a:rect l="l" t="t" r="r" b="b"/>
              <a:pathLst>
                <a:path w="143221" h="15693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27"/>
            <p:cNvSpPr/>
            <p:nvPr/>
          </p:nvSpPr>
          <p:spPr>
            <a:xfrm flipV="1" rot="5400000">
              <a:off x="1620720" y="2959920"/>
              <a:ext cx="149760" cy="149760"/>
            </a:xfrm>
            <a:custGeom>
              <a:avLst/>
              <a:gdLst/>
              <a:ahLst/>
              <a:rect l="l" t="t" r="r" b="b"/>
              <a:pathLst>
                <a:path w="7383" h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Application>LibreOffice/6.4.7.2$Linux_X86_64 LibreOffice_project/40$Build-2</Application>
  <Words>1938</Words>
  <Paragraphs>172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2025-03-26T07:52:00Z</dcterms:created>
  <dc:creator>Xuanhe Yang</dc:creator>
  <dc:description/>
  <dc:language>zh-CN</dc:language>
  <cp:lastModifiedBy/>
  <dcterms:modified xsi:type="dcterms:W3CDTF">2025-04-09T23:12:54Z</dcterms:modified>
  <cp:revision>60</cp:revision>
  <dc:subject/>
  <dc:title>基于ROS车辆协作系统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>142F12E5659C4D6A81AB219583A9E34D_13</vt:lpwstr>
  </property>
  <property fmtid="{D5CDD505-2E9C-101B-9397-08002B2CF9AE}" pid="6" name="KSOProductBuildVer">
    <vt:lpwstr>2052-12.1.0.20305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全屏显示(16:9)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34</vt:i4>
  </property>
</Properties>
</file>